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88" r:id="rId2"/>
  </p:sldMasterIdLst>
  <p:sldIdLst>
    <p:sldId id="256" r:id="rId3"/>
    <p:sldId id="257" r:id="rId4"/>
    <p:sldId id="258" r:id="rId5"/>
    <p:sldId id="259" r:id="rId6"/>
    <p:sldId id="314" r:id="rId7"/>
    <p:sldId id="260" r:id="rId8"/>
    <p:sldId id="275" r:id="rId9"/>
    <p:sldId id="261" r:id="rId10"/>
    <p:sldId id="274" r:id="rId11"/>
    <p:sldId id="262" r:id="rId12"/>
    <p:sldId id="276" r:id="rId13"/>
    <p:sldId id="263" r:id="rId14"/>
    <p:sldId id="277" r:id="rId15"/>
    <p:sldId id="264" r:id="rId16"/>
    <p:sldId id="278" r:id="rId17"/>
    <p:sldId id="265" r:id="rId18"/>
    <p:sldId id="279" r:id="rId19"/>
    <p:sldId id="266" r:id="rId20"/>
    <p:sldId id="280" r:id="rId21"/>
    <p:sldId id="267" r:id="rId22"/>
    <p:sldId id="281" r:id="rId23"/>
    <p:sldId id="268" r:id="rId24"/>
    <p:sldId id="282" r:id="rId25"/>
    <p:sldId id="283" r:id="rId26"/>
    <p:sldId id="284" r:id="rId27"/>
    <p:sldId id="286" r:id="rId28"/>
    <p:sldId id="316" r:id="rId29"/>
    <p:sldId id="317" r:id="rId30"/>
    <p:sldId id="318" r:id="rId31"/>
    <p:sldId id="269" r:id="rId32"/>
    <p:sldId id="272" r:id="rId33"/>
    <p:sldId id="291" r:id="rId34"/>
    <p:sldId id="313" r:id="rId35"/>
    <p:sldId id="293" r:id="rId36"/>
    <p:sldId id="294" r:id="rId37"/>
    <p:sldId id="295" r:id="rId38"/>
    <p:sldId id="297" r:id="rId39"/>
    <p:sldId id="296" r:id="rId40"/>
    <p:sldId id="298" r:id="rId41"/>
    <p:sldId id="299" r:id="rId42"/>
    <p:sldId id="300" r:id="rId43"/>
    <p:sldId id="301" r:id="rId44"/>
    <p:sldId id="302" r:id="rId45"/>
    <p:sldId id="303" r:id="rId46"/>
    <p:sldId id="305" r:id="rId47"/>
    <p:sldId id="306" r:id="rId48"/>
    <p:sldId id="307" r:id="rId49"/>
    <p:sldId id="308" r:id="rId50"/>
    <p:sldId id="309" r:id="rId51"/>
    <p:sldId id="310" r:id="rId52"/>
    <p:sldId id="311" r:id="rId53"/>
    <p:sldId id="312" r:id="rId54"/>
    <p:sldId id="292" r:id="rId5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l-PL" smtClean="0"/>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937634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38829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l-PL" smtClean="0"/>
              <a:t>Kliknij, aby edytować styl</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576027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3093110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smtClean="0"/>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100276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782122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930222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smtClean="0"/>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8" name="Footer Placeholder 7"/>
          <p:cNvSpPr>
            <a:spLocks noGrp="1"/>
          </p:cNvSpPr>
          <p:nvPr>
            <p:ph type="ftr" sz="quarter" idx="11"/>
          </p:nvPr>
        </p:nvSpPr>
        <p:spPr/>
        <p:txBody>
          <a:bodyPr/>
          <a:lstStyle/>
          <a:p>
            <a:endParaRPr lang="pl-P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3879536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4" name="Footer Placeholder 3"/>
          <p:cNvSpPr>
            <a:spLocks noGrp="1"/>
          </p:cNvSpPr>
          <p:nvPr>
            <p:ph type="ftr" sz="quarter" idx="11"/>
          </p:nvPr>
        </p:nvSpPr>
        <p:spPr/>
        <p:txBody>
          <a:bodyPr/>
          <a:lstStyle/>
          <a:p>
            <a:endParaRPr lang="pl-P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917056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746220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smtClean="0"/>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403679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2781225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2534668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2799505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6E42-456D-4D45-B31C-67DAB4360120}" type="slidenum">
              <a:rPr lang="pl-PL" smtClean="0"/>
              <a:pPr/>
              <a:t>‹#›</a:t>
            </a:fld>
            <a:endParaRPr lang="pl-P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9137356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smtClean="0"/>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35717619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6E42-456D-4D45-B31C-67DAB4360120}" type="slidenum">
              <a:rPr lang="pl-PL" smtClean="0"/>
              <a:pPr/>
              <a:t>‹#›</a:t>
            </a:fld>
            <a:endParaRPr lang="pl-P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8174201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23009051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29286974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706970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l-PL" smtClean="0"/>
              <a:t>Kliknij, aby edytować styl</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357255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370341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845127" y="2507550"/>
            <a:ext cx="5156200" cy="36805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72200" y="2507550"/>
            <a:ext cx="5181601" cy="36805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D0B6E42-456D-4D45-B31C-67DAB4360120}" type="slidenum">
              <a:rPr lang="pl-PL" smtClean="0"/>
              <a:pPr/>
              <a:t>‹#›</a:t>
            </a:fld>
            <a:endParaRPr lang="pl-PL"/>
          </a:p>
        </p:txBody>
      </p:sp>
      <p:sp>
        <p:nvSpPr>
          <p:cNvPr id="10" name="Title 9"/>
          <p:cNvSpPr>
            <a:spLocks noGrp="1"/>
          </p:cNvSpPr>
          <p:nvPr>
            <p:ph type="title"/>
          </p:nvPr>
        </p:nvSpPr>
        <p:spPr/>
        <p:txBody>
          <a:bodyPr/>
          <a:lstStyle/>
          <a:p>
            <a:r>
              <a:rPr lang="pl-PL" smtClean="0"/>
              <a:t>Kliknij, aby edytować styl</a:t>
            </a:r>
            <a:endParaRPr lang="en-US" dirty="0"/>
          </a:p>
        </p:txBody>
      </p:sp>
    </p:spTree>
    <p:extLst>
      <p:ext uri="{BB962C8B-B14F-4D97-AF65-F5344CB8AC3E}">
        <p14:creationId xmlns:p14="http://schemas.microsoft.com/office/powerpoint/2010/main" xmlns="" val="2894983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ylko tytu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D0B6E42-456D-4D45-B31C-67DAB4360120}" type="slidenum">
              <a:rPr lang="pl-PL" smtClean="0"/>
              <a:pPr/>
              <a:t>‹#›</a:t>
            </a:fld>
            <a:endParaRPr lang="pl-PL"/>
          </a:p>
        </p:txBody>
      </p:sp>
      <p:sp>
        <p:nvSpPr>
          <p:cNvPr id="6" name="Title 5"/>
          <p:cNvSpPr>
            <a:spLocks noGrp="1"/>
          </p:cNvSpPr>
          <p:nvPr>
            <p:ph type="title"/>
          </p:nvPr>
        </p:nvSpPr>
        <p:spPr/>
        <p:txBody>
          <a:bodyPr/>
          <a:lstStyle/>
          <a:p>
            <a:r>
              <a:rPr lang="pl-PL" smtClean="0"/>
              <a:t>Kliknij, aby edytować styl</a:t>
            </a:r>
            <a:endParaRPr lang="en-US"/>
          </a:p>
        </p:txBody>
      </p:sp>
    </p:spTree>
    <p:extLst>
      <p:ext uri="{BB962C8B-B14F-4D97-AF65-F5344CB8AC3E}">
        <p14:creationId xmlns:p14="http://schemas.microsoft.com/office/powerpoint/2010/main" xmlns="" val="1241060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89806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l-PL" smtClean="0"/>
              <a:t>Kliknij, aby edytować styl</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24944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l-PL" smtClean="0"/>
              <a:t>Kliknij, aby edytować styl</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DD317690-3644-417B-B395-2CC2ECB59133}" type="datetimeFigureOut">
              <a:rPr lang="pl-PL" smtClean="0"/>
              <a:pPr/>
              <a:t>2017-12-11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764425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D317690-3644-417B-B395-2CC2ECB59133}" type="datetimeFigureOut">
              <a:rPr lang="pl-PL" smtClean="0"/>
              <a:pPr/>
              <a:t>2017-12-11</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l-PL"/>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101801348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D317690-3644-417B-B395-2CC2ECB59133}" type="datetimeFigureOut">
              <a:rPr lang="pl-PL" smtClean="0"/>
              <a:pPr/>
              <a:t>2017-12-11</a:t>
            </a:fld>
            <a:endParaRPr lang="pl-P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0B6E42-456D-4D45-B31C-67DAB4360120}" type="slidenum">
              <a:rPr lang="pl-PL" smtClean="0"/>
              <a:pPr/>
              <a:t>‹#›</a:t>
            </a:fld>
            <a:endParaRPr lang="pl-PL"/>
          </a:p>
        </p:txBody>
      </p:sp>
    </p:spTree>
    <p:extLst>
      <p:ext uri="{BB962C8B-B14F-4D97-AF65-F5344CB8AC3E}">
        <p14:creationId xmlns:p14="http://schemas.microsoft.com/office/powerpoint/2010/main" xmlns="" val="2293637956"/>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hyperlink" Target="http://www.poryby.wzp.pl/" TargetMode="External"/><Relationship Id="rId2" Type="http://schemas.openxmlformats.org/officeDocument/2006/relationships/hyperlink" Target="http://www.mgm.gov.pl/" TargetMode="External"/><Relationship Id="rId1" Type="http://schemas.openxmlformats.org/officeDocument/2006/relationships/slideLayout" Target="../slideLayouts/slideLayout13.xml"/><Relationship Id="rId4" Type="http://schemas.openxmlformats.org/officeDocument/2006/relationships/hyperlink" Target="http://www.morzeiparseta.p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589213" y="608527"/>
            <a:ext cx="8915399" cy="2262781"/>
          </a:xfrm>
        </p:spPr>
        <p:txBody>
          <a:bodyPr>
            <a:normAutofit/>
          </a:bodyPr>
          <a:lstStyle/>
          <a:p>
            <a:pPr algn="ctr"/>
            <a:r>
              <a:rPr lang="pl-PL" sz="2800" b="1" dirty="0"/>
              <a:t>Wniosek o dofinansowanie </a:t>
            </a:r>
            <a:br>
              <a:rPr lang="pl-PL" sz="2800" b="1" dirty="0"/>
            </a:br>
            <a:r>
              <a:rPr lang="pl-PL" sz="2800" b="1" dirty="0"/>
              <a:t>Priorytet 4 PO „Rybactwo i Morze” 2014-2020</a:t>
            </a:r>
            <a:br>
              <a:rPr lang="pl-PL" sz="2800" b="1" dirty="0"/>
            </a:br>
            <a:endParaRPr lang="pl-PL" sz="2800" dirty="0"/>
          </a:p>
        </p:txBody>
      </p:sp>
      <p:sp>
        <p:nvSpPr>
          <p:cNvPr id="3" name="Podtytuł 2"/>
          <p:cNvSpPr>
            <a:spLocks noGrp="1"/>
          </p:cNvSpPr>
          <p:nvPr>
            <p:ph type="subTitle" idx="1"/>
          </p:nvPr>
        </p:nvSpPr>
        <p:spPr>
          <a:xfrm>
            <a:off x="2305878" y="3721312"/>
            <a:ext cx="8915399" cy="1126283"/>
          </a:xfrm>
        </p:spPr>
        <p:txBody>
          <a:bodyPr>
            <a:noAutofit/>
          </a:bodyPr>
          <a:lstStyle/>
          <a:p>
            <a:pPr algn="ctr"/>
            <a:r>
              <a:rPr lang="pl-PL" sz="2000" dirty="0"/>
              <a:t>Stowarzyszenie Rybacka Lokalna Grupa Działania </a:t>
            </a:r>
            <a:br>
              <a:rPr lang="pl-PL" sz="2000" dirty="0"/>
            </a:br>
            <a:r>
              <a:rPr lang="pl-PL" sz="2000" dirty="0"/>
              <a:t>„Morze i Parsęta”  </a:t>
            </a:r>
            <a:br>
              <a:rPr lang="pl-PL" sz="2000" dirty="0"/>
            </a:br>
            <a:endParaRPr lang="pl-PL" sz="2000" dirty="0" smtClean="0"/>
          </a:p>
          <a:p>
            <a:pPr algn="ctr"/>
            <a:r>
              <a:rPr lang="pl-PL" sz="2000"/>
              <a:t/>
            </a:r>
            <a:br>
              <a:rPr lang="pl-PL" sz="2000"/>
            </a:br>
            <a:r>
              <a:rPr lang="pl-PL" sz="2000" smtClean="0"/>
              <a:t>Ustronie Morskie</a:t>
            </a:r>
            <a:r>
              <a:rPr lang="pl-PL" sz="2000" smtClean="0"/>
              <a:t>, </a:t>
            </a:r>
            <a:r>
              <a:rPr lang="pl-PL" sz="2000" dirty="0"/>
              <a:t>grudzień 2017 </a:t>
            </a:r>
            <a:endParaRPr lang="pl-PL" sz="2000" dirty="0" smtClean="0"/>
          </a:p>
          <a:p>
            <a:pPr algn="ctr"/>
            <a:endParaRPr lang="pl-PL" sz="2800" dirty="0"/>
          </a:p>
          <a:p>
            <a:pPr algn="ctr"/>
            <a:r>
              <a:rPr lang="pl-PL" sz="2800" dirty="0"/>
              <a:t/>
            </a:r>
            <a:br>
              <a:rPr lang="pl-PL" sz="2800" dirty="0"/>
            </a:br>
            <a:endParaRPr lang="pl-PL" sz="2800" dirty="0"/>
          </a:p>
        </p:txBody>
      </p:sp>
      <p:pic>
        <p:nvPicPr>
          <p:cNvPr id="4" name="Obraz 3"/>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21229" y="6056933"/>
            <a:ext cx="1774190" cy="572770"/>
          </a:xfrm>
          <a:prstGeom prst="rect">
            <a:avLst/>
          </a:prstGeom>
          <a:noFill/>
        </p:spPr>
      </p:pic>
      <p:pic>
        <p:nvPicPr>
          <p:cNvPr id="5" name="Obraz 4"/>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95419" y="6056933"/>
            <a:ext cx="1810385" cy="576000"/>
          </a:xfrm>
          <a:prstGeom prst="rect">
            <a:avLst/>
          </a:prstGeom>
          <a:noFill/>
        </p:spPr>
      </p:pic>
      <p:pic>
        <p:nvPicPr>
          <p:cNvPr id="6" name="Obraz 5"/>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69609" y="6056933"/>
            <a:ext cx="932815" cy="576000"/>
          </a:xfrm>
          <a:prstGeom prst="rect">
            <a:avLst/>
          </a:prstGeom>
          <a:noFill/>
        </p:spPr>
      </p:pic>
      <p:pic>
        <p:nvPicPr>
          <p:cNvPr id="7" name="Obraz 6"/>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197706" y="6056933"/>
            <a:ext cx="1476000" cy="576000"/>
          </a:xfrm>
          <a:prstGeom prst="rect">
            <a:avLst/>
          </a:prstGeom>
          <a:noFill/>
        </p:spPr>
      </p:pic>
      <p:pic>
        <p:nvPicPr>
          <p:cNvPr id="8" name="Obraz 7"/>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673706" y="6056933"/>
            <a:ext cx="1440000" cy="576000"/>
          </a:xfrm>
          <a:prstGeom prst="rect">
            <a:avLst/>
          </a:prstGeom>
          <a:noFill/>
        </p:spPr>
      </p:pic>
    </p:spTree>
    <p:extLst>
      <p:ext uri="{BB962C8B-B14F-4D97-AF65-F5344CB8AC3E}">
        <p14:creationId xmlns:p14="http://schemas.microsoft.com/office/powerpoint/2010/main" xmlns="" val="2636647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44299" y="608612"/>
            <a:ext cx="9660314" cy="1280890"/>
          </a:xfrm>
        </p:spPr>
        <p:txBody>
          <a:bodyPr>
            <a:normAutofit fontScale="90000"/>
          </a:bodyPr>
          <a:lstStyle/>
          <a:p>
            <a:r>
              <a:rPr lang="pl-PL" sz="2800" b="1" dirty="0">
                <a:latin typeface="Times New Roman" panose="02020603050405020304" pitchFamily="18" charset="0"/>
                <a:ea typeface="Calibri" panose="020F0502020204030204" pitchFamily="34" charset="0"/>
              </a:rPr>
              <a:t>1.2.1 Rozwój prowadzonej działalności gospodarczej wykorzystującej wodny potencjał obszaru LSR- w ramach zakresu, o którym mowa w §5 pkt 1 lit. a rozporządzenia o wdrażaniu LSR</a:t>
            </a:r>
            <a:endParaRPr lang="pl-PL" sz="2800" b="1" dirty="0"/>
          </a:p>
        </p:txBody>
      </p:sp>
      <p:sp>
        <p:nvSpPr>
          <p:cNvPr id="3" name="Symbol zastępczy zawartości 2"/>
          <p:cNvSpPr>
            <a:spLocks noGrp="1"/>
          </p:cNvSpPr>
          <p:nvPr>
            <p:ph idx="1"/>
          </p:nvPr>
        </p:nvSpPr>
        <p:spPr>
          <a:xfrm>
            <a:off x="1844299" y="2681206"/>
            <a:ext cx="9660313" cy="3230015"/>
          </a:xfrm>
        </p:spPr>
        <p:txBody>
          <a:bodyPr/>
          <a:lstStyle/>
          <a:p>
            <a:pPr marL="0" lvl="0" indent="0">
              <a:buClr>
                <a:srgbClr val="4A66AC"/>
              </a:buClr>
              <a:buNone/>
            </a:pPr>
            <a:endParaRPr lang="pl-PL" sz="2400" dirty="0" smtClean="0">
              <a:solidFill>
                <a:prstClr val="black">
                  <a:lumMod val="75000"/>
                  <a:lumOff val="25000"/>
                </a:prstClr>
              </a:solidFill>
              <a:latin typeface="Times New Roman" panose="02020603050405020304" pitchFamily="18" charset="0"/>
              <a:ea typeface="Calibri" panose="020F0502020204030204" pitchFamily="34" charset="0"/>
            </a:endParaRPr>
          </a:p>
          <a:p>
            <a:pPr marL="0" lvl="0" indent="0">
              <a:buClr>
                <a:srgbClr val="4A66AC"/>
              </a:buClr>
              <a:buNone/>
            </a:pPr>
            <a:r>
              <a:rPr lang="pl-PL" sz="2400" dirty="0">
                <a:solidFill>
                  <a:prstClr val="black">
                    <a:lumMod val="75000"/>
                    <a:lumOff val="25000"/>
                  </a:prstClr>
                </a:solidFill>
                <a:latin typeface="Times New Roman" panose="02020603050405020304" pitchFamily="18" charset="0"/>
                <a:ea typeface="Calibri" panose="020F0502020204030204" pitchFamily="34" charset="0"/>
              </a:rPr>
              <a:t>Limit środków w ramach naboru </a:t>
            </a: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- 130 </a:t>
            </a:r>
            <a:r>
              <a:rPr lang="pl-PL" sz="2400" dirty="0">
                <a:solidFill>
                  <a:prstClr val="black">
                    <a:lumMod val="75000"/>
                    <a:lumOff val="25000"/>
                  </a:prstClr>
                </a:solidFill>
                <a:latin typeface="Times New Roman" panose="02020603050405020304" pitchFamily="18" charset="0"/>
                <a:ea typeface="Calibri" panose="020F0502020204030204" pitchFamily="34" charset="0"/>
              </a:rPr>
              <a:t>000,00</a:t>
            </a:r>
          </a:p>
          <a:p>
            <a:pPr marL="0" lvl="0" indent="0">
              <a:buClr>
                <a:srgbClr val="4A66AC"/>
              </a:buClr>
              <a:buNone/>
            </a:pPr>
            <a:r>
              <a:rPr lang="pl-PL" sz="2400" dirty="0">
                <a:solidFill>
                  <a:prstClr val="black">
                    <a:lumMod val="75000"/>
                    <a:lumOff val="25000"/>
                  </a:prstClr>
                </a:solidFill>
                <a:latin typeface="Times New Roman" panose="02020603050405020304" pitchFamily="18" charset="0"/>
              </a:rPr>
              <a:t>Maksymalna kwota pomocy dla poszczególnych operacji; </a:t>
            </a:r>
            <a:r>
              <a:rPr lang="pl-PL" sz="2400" dirty="0" smtClean="0">
                <a:solidFill>
                  <a:prstClr val="black">
                    <a:lumMod val="75000"/>
                    <a:lumOff val="25000"/>
                  </a:prstClr>
                </a:solidFill>
                <a:latin typeface="Times New Roman" panose="02020603050405020304" pitchFamily="18" charset="0"/>
              </a:rPr>
              <a:t>65 000,00 </a:t>
            </a:r>
            <a:endParaRPr lang="pl-PL" sz="2400" dirty="0">
              <a:solidFill>
                <a:prstClr val="black">
                  <a:lumMod val="75000"/>
                  <a:lumOff val="25000"/>
                </a:prstClr>
              </a:solidFill>
            </a:endParaRPr>
          </a:p>
          <a:p>
            <a:endParaRPr lang="pl-PL" dirty="0"/>
          </a:p>
        </p:txBody>
      </p:sp>
    </p:spTree>
    <p:extLst>
      <p:ext uri="{BB962C8B-B14F-4D97-AF65-F5344CB8AC3E}">
        <p14:creationId xmlns:p14="http://schemas.microsoft.com/office/powerpoint/2010/main" xmlns="" val="2974670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a:solidFill>
                  <a:prstClr val="black">
                    <a:lumMod val="85000"/>
                    <a:lumOff val="15000"/>
                  </a:prstClr>
                </a:solidFill>
                <a:latin typeface="Times New Roman" panose="02020603050405020304" pitchFamily="18" charset="0"/>
                <a:ea typeface="Calibri" panose="020F0502020204030204" pitchFamily="34" charset="0"/>
              </a:rPr>
              <a:t>§5 pkt 1 lit. a rozporządzenia o wdrażaniu </a:t>
            </a:r>
            <a:r>
              <a:rPr lang="pl-PL" sz="2800" b="1" dirty="0" smtClean="0">
                <a:solidFill>
                  <a:prstClr val="black">
                    <a:lumMod val="85000"/>
                    <a:lumOff val="15000"/>
                  </a:prstClr>
                </a:solidFill>
                <a:latin typeface="Times New Roman" panose="02020603050405020304" pitchFamily="18" charset="0"/>
                <a:ea typeface="Calibri" panose="020F0502020204030204" pitchFamily="34" charset="0"/>
              </a:rPr>
              <a:t>LSR</a:t>
            </a:r>
            <a:br>
              <a:rPr lang="pl-PL" sz="2800" b="1" dirty="0" smtClean="0">
                <a:solidFill>
                  <a:prstClr val="black">
                    <a:lumMod val="85000"/>
                    <a:lumOff val="15000"/>
                  </a:prstClr>
                </a:solidFill>
                <a:latin typeface="Times New Roman" panose="02020603050405020304" pitchFamily="18" charset="0"/>
                <a:ea typeface="Calibri" panose="020F0502020204030204" pitchFamily="34" charset="0"/>
              </a:rPr>
            </a:br>
            <a:r>
              <a:rPr lang="pl-PL" sz="1400" b="1" dirty="0">
                <a:solidFill>
                  <a:prstClr val="black">
                    <a:lumMod val="75000"/>
                    <a:lumOff val="25000"/>
                  </a:prstClr>
                </a:solidFill>
              </a:rPr>
              <a:t/>
            </a:r>
            <a:br>
              <a:rPr lang="pl-PL" sz="1400" b="1" dirty="0">
                <a:solidFill>
                  <a:prstClr val="black">
                    <a:lumMod val="75000"/>
                    <a:lumOff val="25000"/>
                  </a:prstClr>
                </a:solidFill>
              </a:rPr>
            </a:br>
            <a:r>
              <a:rPr lang="pl-PL" sz="1400" b="1" dirty="0" smtClean="0">
                <a:solidFill>
                  <a:prstClr val="black">
                    <a:lumMod val="75000"/>
                    <a:lumOff val="25000"/>
                  </a:prstClr>
                </a:solidFill>
              </a:rPr>
              <a:t>różnicowanie działalności lub dywersyfikacja zatrudnienia osób wykonujących pracę związaną z sektorem rybołówstwa i akwakultury przez tworzenie lub utrzymanie miejsc pracy niezwiązanych z podstawową działalnością rybacką</a:t>
            </a:r>
            <a:endParaRPr lang="pl-PL" dirty="0"/>
          </a:p>
        </p:txBody>
      </p:sp>
      <p:sp>
        <p:nvSpPr>
          <p:cNvPr id="3" name="Symbol zastępczy zawartości 2"/>
          <p:cNvSpPr>
            <a:spLocks noGrp="1"/>
          </p:cNvSpPr>
          <p:nvPr>
            <p:ph idx="1"/>
          </p:nvPr>
        </p:nvSpPr>
        <p:spPr>
          <a:xfrm>
            <a:off x="2589212" y="2584360"/>
            <a:ext cx="8915400" cy="3777622"/>
          </a:xfrm>
        </p:spPr>
        <p:txBody>
          <a:bodyPr/>
          <a:lstStyle/>
          <a:p>
            <a:pPr lvl="0">
              <a:buClr>
                <a:srgbClr val="4A66AC"/>
              </a:buClr>
            </a:pPr>
            <a:r>
              <a:rPr lang="pl-PL" b="1" dirty="0">
                <a:solidFill>
                  <a:prstClr val="black">
                    <a:lumMod val="75000"/>
                    <a:lumOff val="25000"/>
                  </a:prstClr>
                </a:solidFill>
              </a:rPr>
              <a:t>WNIOSKODAWCA</a:t>
            </a:r>
            <a:r>
              <a:rPr lang="pl-PL" dirty="0">
                <a:solidFill>
                  <a:prstClr val="black">
                    <a:lumMod val="75000"/>
                    <a:lumOff val="25000"/>
                  </a:prstClr>
                </a:solidFill>
              </a:rPr>
              <a:t>:</a:t>
            </a:r>
          </a:p>
          <a:p>
            <a:pPr marL="0" lvl="0" indent="0">
              <a:buClr>
                <a:srgbClr val="4A66AC"/>
              </a:buClr>
              <a:buNone/>
            </a:pPr>
            <a:r>
              <a:rPr lang="pl-PL" b="1" dirty="0">
                <a:solidFill>
                  <a:prstClr val="black">
                    <a:lumMod val="75000"/>
                    <a:lumOff val="25000"/>
                  </a:prstClr>
                </a:solidFill>
              </a:rPr>
              <a:t>     a)</a:t>
            </a:r>
            <a:r>
              <a:rPr lang="pl-PL" dirty="0">
                <a:solidFill>
                  <a:prstClr val="black">
                    <a:lumMod val="75000"/>
                    <a:lumOff val="25000"/>
                  </a:prstClr>
                </a:solidFill>
              </a:rPr>
              <a:t> osoba fizyczna, osoba prawna lub jednostka organizacyjna </a:t>
            </a:r>
            <a:r>
              <a:rPr lang="pl-PL" dirty="0" smtClean="0">
                <a:solidFill>
                  <a:prstClr val="black">
                    <a:lumMod val="75000"/>
                    <a:lumOff val="25000"/>
                  </a:prstClr>
                </a:solidFill>
              </a:rPr>
              <a:t>  </a:t>
            </a:r>
          </a:p>
          <a:p>
            <a:pPr marL="0" lvl="0" indent="0">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nieposiadająca   osobowości prawnej</a:t>
            </a:r>
            <a:r>
              <a:rPr lang="pl-PL" dirty="0">
                <a:solidFill>
                  <a:prstClr val="black">
                    <a:lumMod val="75000"/>
                    <a:lumOff val="25000"/>
                  </a:prstClr>
                </a:solidFill>
              </a:rPr>
              <a:t> </a:t>
            </a:r>
            <a:r>
              <a:rPr lang="pl-PL" dirty="0" smtClean="0">
                <a:solidFill>
                  <a:prstClr val="black">
                    <a:lumMod val="75000"/>
                    <a:lumOff val="25000"/>
                  </a:prstClr>
                </a:solidFill>
              </a:rPr>
              <a:t>– osoby zatrudnione lub   </a:t>
            </a:r>
          </a:p>
          <a:p>
            <a:pPr marL="0" lvl="0" indent="0">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prowadzące działalność związaną z sektorem rybołówstwa i akwakultury</a:t>
            </a:r>
            <a:endParaRPr lang="pl-PL" dirty="0">
              <a:solidFill>
                <a:prstClr val="black">
                  <a:lumMod val="75000"/>
                  <a:lumOff val="25000"/>
                </a:prstClr>
              </a:solidFill>
            </a:endParaRPr>
          </a:p>
          <a:p>
            <a:pPr lvl="0">
              <a:buClr>
                <a:srgbClr val="4A66AC"/>
              </a:buClr>
            </a:pPr>
            <a:r>
              <a:rPr lang="pl-PL" b="1" dirty="0" smtClean="0">
                <a:solidFill>
                  <a:prstClr val="black">
                    <a:lumMod val="75000"/>
                    <a:lumOff val="25000"/>
                  </a:prstClr>
                </a:solidFill>
              </a:rPr>
              <a:t>DOFINANSOWANIE </a:t>
            </a:r>
            <a:r>
              <a:rPr lang="pl-PL" dirty="0">
                <a:solidFill>
                  <a:prstClr val="black">
                    <a:lumMod val="75000"/>
                    <a:lumOff val="25000"/>
                  </a:prstClr>
                </a:solidFill>
              </a:rPr>
              <a:t>– 50% kosztów </a:t>
            </a:r>
            <a:r>
              <a:rPr lang="pl-PL" dirty="0" smtClean="0">
                <a:solidFill>
                  <a:prstClr val="black">
                    <a:lumMod val="75000"/>
                    <a:lumOff val="25000"/>
                  </a:prstClr>
                </a:solidFill>
              </a:rPr>
              <a:t>kwalifikowanych</a:t>
            </a:r>
          </a:p>
          <a:p>
            <a:pPr lvl="0">
              <a:buClr>
                <a:srgbClr val="4A66AC"/>
              </a:buClr>
            </a:pPr>
            <a:r>
              <a:rPr lang="pl-PL" b="1" dirty="0" smtClean="0">
                <a:solidFill>
                  <a:prstClr val="black">
                    <a:lumMod val="75000"/>
                    <a:lumOff val="25000"/>
                  </a:prstClr>
                </a:solidFill>
              </a:rPr>
              <a:t>UTWORZENIE lub UTRZYMANIE MIEJSCA </a:t>
            </a:r>
            <a:r>
              <a:rPr lang="pl-PL" b="1" dirty="0">
                <a:solidFill>
                  <a:prstClr val="black">
                    <a:lumMod val="75000"/>
                    <a:lumOff val="25000"/>
                  </a:prstClr>
                </a:solidFill>
              </a:rPr>
              <a:t>PRACY </a:t>
            </a:r>
            <a:endParaRPr lang="pl-PL" b="1" dirty="0" smtClean="0">
              <a:solidFill>
                <a:prstClr val="black">
                  <a:lumMod val="75000"/>
                  <a:lumOff val="25000"/>
                </a:prstClr>
              </a:solidFill>
            </a:endParaRPr>
          </a:p>
          <a:p>
            <a:pPr lvl="0">
              <a:buClr>
                <a:srgbClr val="4A66AC"/>
              </a:buClr>
            </a:pPr>
            <a:r>
              <a:rPr lang="pl-PL" b="1" dirty="0" smtClean="0">
                <a:solidFill>
                  <a:prstClr val="black">
                    <a:lumMod val="75000"/>
                    <a:lumOff val="25000"/>
                  </a:prstClr>
                </a:solidFill>
              </a:rPr>
              <a:t>Na co?</a:t>
            </a:r>
            <a:r>
              <a:rPr lang="pl-PL" dirty="0">
                <a:solidFill>
                  <a:prstClr val="black">
                    <a:lumMod val="75000"/>
                    <a:lumOff val="25000"/>
                  </a:prstClr>
                </a:solidFill>
              </a:rPr>
              <a:t> </a:t>
            </a:r>
            <a:r>
              <a:rPr lang="pl-PL" dirty="0" smtClean="0">
                <a:solidFill>
                  <a:prstClr val="black">
                    <a:lumMod val="75000"/>
                    <a:lumOff val="25000"/>
                  </a:prstClr>
                </a:solidFill>
              </a:rPr>
              <a:t>- zmiana zakresu działania firmy na niezwiązaną z podstawową działalnością rybacką</a:t>
            </a:r>
            <a:endParaRPr lang="pl-PL" dirty="0">
              <a:solidFill>
                <a:prstClr val="black">
                  <a:lumMod val="75000"/>
                  <a:lumOff val="25000"/>
                </a:prstClr>
              </a:solidFill>
            </a:endParaRPr>
          </a:p>
        </p:txBody>
      </p:sp>
    </p:spTree>
    <p:extLst>
      <p:ext uri="{BB962C8B-B14F-4D97-AF65-F5344CB8AC3E}">
        <p14:creationId xmlns:p14="http://schemas.microsoft.com/office/powerpoint/2010/main" xmlns="" val="1055272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35811" y="624110"/>
            <a:ext cx="9768802" cy="1280890"/>
          </a:xfrm>
        </p:spPr>
        <p:txBody>
          <a:bodyPr>
            <a:normAutofit fontScale="90000"/>
          </a:bodyPr>
          <a:lstStyle/>
          <a:p>
            <a:r>
              <a:rPr lang="pl-PL" sz="2400" b="1" dirty="0"/>
              <a:t>1.2.2 Rybackie star-</a:t>
            </a:r>
            <a:r>
              <a:rPr lang="pl-PL" sz="2400" b="1" dirty="0" err="1"/>
              <a:t>upy</a:t>
            </a:r>
            <a:r>
              <a:rPr lang="pl-PL" sz="2400" b="1" dirty="0"/>
              <a:t>. Podejmowanie przez rybaków działalności gospodarczej niezwiązanej bezpośrednio z rybołówstwem lub przetwórstwem ryb – w ramach zakresu, o którym mowa w §5 pkt 1 lit. b rozporządzenia o wdrażaniu LSR</a:t>
            </a:r>
          </a:p>
        </p:txBody>
      </p:sp>
      <p:sp>
        <p:nvSpPr>
          <p:cNvPr id="3" name="Symbol zastępczy zawartości 2"/>
          <p:cNvSpPr>
            <a:spLocks noGrp="1"/>
          </p:cNvSpPr>
          <p:nvPr>
            <p:ph idx="1"/>
          </p:nvPr>
        </p:nvSpPr>
        <p:spPr>
          <a:xfrm>
            <a:off x="1735811" y="2133600"/>
            <a:ext cx="9768801" cy="3777622"/>
          </a:xfrm>
        </p:spPr>
        <p:txBody>
          <a:bodyPr/>
          <a:lstStyle/>
          <a:p>
            <a:pPr marL="0" lvl="0" indent="0">
              <a:buClr>
                <a:srgbClr val="4A66AC"/>
              </a:buClr>
              <a:buNone/>
            </a:pPr>
            <a:endParaRPr lang="pl-PL" dirty="0" smtClean="0">
              <a:solidFill>
                <a:prstClr val="black">
                  <a:lumMod val="75000"/>
                  <a:lumOff val="25000"/>
                </a:prstClr>
              </a:solidFill>
              <a:latin typeface="Times New Roman" panose="02020603050405020304" pitchFamily="18" charset="0"/>
              <a:ea typeface="Calibri" panose="020F0502020204030204" pitchFamily="34" charset="0"/>
            </a:endParaRPr>
          </a:p>
          <a:p>
            <a:pPr marL="0" lvl="0" indent="0">
              <a:buClr>
                <a:srgbClr val="4A66AC"/>
              </a:buClr>
              <a:buNone/>
            </a:pPr>
            <a:endParaRPr lang="pl-PL" dirty="0">
              <a:solidFill>
                <a:prstClr val="black">
                  <a:lumMod val="75000"/>
                  <a:lumOff val="25000"/>
                </a:prstClr>
              </a:solidFill>
              <a:latin typeface="Times New Roman" panose="02020603050405020304" pitchFamily="18" charset="0"/>
              <a:ea typeface="Calibri" panose="020F0502020204030204" pitchFamily="34" charset="0"/>
            </a:endParaRPr>
          </a:p>
          <a:p>
            <a:pPr marL="0" lvl="0" indent="0">
              <a:buClr>
                <a:srgbClr val="4A66AC"/>
              </a:buClr>
              <a:buNone/>
            </a:pP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Limit środków w ramach naboru - 100 </a:t>
            </a:r>
            <a:r>
              <a:rPr lang="pl-PL" sz="2400" dirty="0">
                <a:solidFill>
                  <a:prstClr val="black">
                    <a:lumMod val="75000"/>
                    <a:lumOff val="25000"/>
                  </a:prstClr>
                </a:solidFill>
                <a:latin typeface="Times New Roman" panose="02020603050405020304" pitchFamily="18" charset="0"/>
                <a:ea typeface="Calibri" panose="020F0502020204030204" pitchFamily="34" charset="0"/>
              </a:rPr>
              <a:t>000,00</a:t>
            </a:r>
          </a:p>
          <a:p>
            <a:pPr marL="0" lvl="0" indent="0">
              <a:buClr>
                <a:srgbClr val="4A66AC"/>
              </a:buClr>
              <a:buNone/>
            </a:pPr>
            <a:r>
              <a:rPr lang="pl-PL" sz="2400" dirty="0">
                <a:solidFill>
                  <a:prstClr val="black">
                    <a:lumMod val="75000"/>
                    <a:lumOff val="25000"/>
                  </a:prstClr>
                </a:solidFill>
                <a:latin typeface="Times New Roman" panose="02020603050405020304" pitchFamily="18" charset="0"/>
              </a:rPr>
              <a:t>Maksymalna kwota pomocy dla poszczególnych operacji; </a:t>
            </a:r>
            <a:r>
              <a:rPr lang="pl-PL" sz="2400" dirty="0" smtClean="0">
                <a:solidFill>
                  <a:prstClr val="black">
                    <a:lumMod val="75000"/>
                    <a:lumOff val="25000"/>
                  </a:prstClr>
                </a:solidFill>
                <a:latin typeface="Times New Roman" panose="02020603050405020304" pitchFamily="18" charset="0"/>
              </a:rPr>
              <a:t>25 </a:t>
            </a:r>
            <a:r>
              <a:rPr lang="pl-PL" sz="2400" dirty="0">
                <a:solidFill>
                  <a:prstClr val="black">
                    <a:lumMod val="75000"/>
                    <a:lumOff val="25000"/>
                  </a:prstClr>
                </a:solidFill>
                <a:latin typeface="Times New Roman" panose="02020603050405020304" pitchFamily="18" charset="0"/>
              </a:rPr>
              <a:t>000,00 </a:t>
            </a:r>
            <a:endParaRPr lang="pl-PL" sz="2400" dirty="0">
              <a:solidFill>
                <a:prstClr val="black">
                  <a:lumMod val="75000"/>
                  <a:lumOff val="25000"/>
                </a:prstClr>
              </a:solidFill>
            </a:endParaRPr>
          </a:p>
          <a:p>
            <a:pPr marL="0" indent="0">
              <a:buNone/>
            </a:pPr>
            <a:endParaRPr lang="pl-PL" dirty="0"/>
          </a:p>
        </p:txBody>
      </p:sp>
    </p:spTree>
    <p:extLst>
      <p:ext uri="{BB962C8B-B14F-4D97-AF65-F5344CB8AC3E}">
        <p14:creationId xmlns:p14="http://schemas.microsoft.com/office/powerpoint/2010/main" xmlns="" val="590611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500" b="1" dirty="0">
                <a:solidFill>
                  <a:prstClr val="black">
                    <a:lumMod val="85000"/>
                    <a:lumOff val="15000"/>
                  </a:prstClr>
                </a:solidFill>
                <a:latin typeface="Times New Roman" panose="02020603050405020304" pitchFamily="18" charset="0"/>
                <a:ea typeface="Calibri" panose="020F0502020204030204" pitchFamily="34" charset="0"/>
              </a:rPr>
              <a:t>§5 pkt 1 lit. b</a:t>
            </a:r>
            <a:r>
              <a:rPr lang="pl-PL" sz="2500" b="1" dirty="0" smtClean="0">
                <a:solidFill>
                  <a:prstClr val="black">
                    <a:lumMod val="85000"/>
                    <a:lumOff val="15000"/>
                  </a:prstClr>
                </a:solidFill>
                <a:latin typeface="Times New Roman" panose="02020603050405020304" pitchFamily="18" charset="0"/>
                <a:ea typeface="Calibri" panose="020F0502020204030204" pitchFamily="34" charset="0"/>
              </a:rPr>
              <a:t> </a:t>
            </a:r>
            <a:r>
              <a:rPr lang="pl-PL" sz="2500" b="1" dirty="0">
                <a:solidFill>
                  <a:prstClr val="black">
                    <a:lumMod val="85000"/>
                    <a:lumOff val="15000"/>
                  </a:prstClr>
                </a:solidFill>
                <a:latin typeface="Times New Roman" panose="02020603050405020304" pitchFamily="18" charset="0"/>
                <a:ea typeface="Calibri" panose="020F0502020204030204" pitchFamily="34" charset="0"/>
              </a:rPr>
              <a:t>rozporządzenia o wdrażaniu LSR</a:t>
            </a:r>
            <a:br>
              <a:rPr lang="pl-PL" sz="2500" b="1" dirty="0">
                <a:solidFill>
                  <a:prstClr val="black">
                    <a:lumMod val="85000"/>
                    <a:lumOff val="15000"/>
                  </a:prstClr>
                </a:solidFill>
                <a:latin typeface="Times New Roman" panose="02020603050405020304" pitchFamily="18" charset="0"/>
                <a:ea typeface="Calibri" panose="020F0502020204030204" pitchFamily="34" charset="0"/>
              </a:rPr>
            </a:br>
            <a:r>
              <a:rPr lang="pl-PL" sz="1300" b="1" dirty="0">
                <a:solidFill>
                  <a:prstClr val="black">
                    <a:lumMod val="75000"/>
                    <a:lumOff val="25000"/>
                  </a:prstClr>
                </a:solidFill>
              </a:rPr>
              <a:t/>
            </a:r>
            <a:br>
              <a:rPr lang="pl-PL" sz="1300" b="1" dirty="0">
                <a:solidFill>
                  <a:prstClr val="black">
                    <a:lumMod val="75000"/>
                    <a:lumOff val="25000"/>
                  </a:prstClr>
                </a:solidFill>
              </a:rPr>
            </a:br>
            <a:r>
              <a:rPr lang="pl-PL" sz="1300" b="1" dirty="0" smtClean="0">
                <a:solidFill>
                  <a:prstClr val="black">
                    <a:lumMod val="75000"/>
                    <a:lumOff val="25000"/>
                  </a:prstClr>
                </a:solidFill>
              </a:rPr>
              <a:t>podejmowanie, wykonywanie lub rozwijanie działalności gospodarczej służącej rozwojowi obszarów rybackich i obszarów akwakultury</a:t>
            </a:r>
            <a:endParaRPr lang="pl-PL" dirty="0"/>
          </a:p>
        </p:txBody>
      </p:sp>
      <p:sp>
        <p:nvSpPr>
          <p:cNvPr id="3" name="Symbol zastępczy zawartości 2"/>
          <p:cNvSpPr>
            <a:spLocks noGrp="1"/>
          </p:cNvSpPr>
          <p:nvPr>
            <p:ph idx="1"/>
          </p:nvPr>
        </p:nvSpPr>
        <p:spPr/>
        <p:txBody>
          <a:bodyPr/>
          <a:lstStyle/>
          <a:p>
            <a:pPr lvl="0">
              <a:buClr>
                <a:srgbClr val="4A66AC"/>
              </a:buClr>
            </a:pPr>
            <a:r>
              <a:rPr lang="pl-PL" b="1" dirty="0">
                <a:solidFill>
                  <a:prstClr val="black">
                    <a:lumMod val="75000"/>
                    <a:lumOff val="25000"/>
                  </a:prstClr>
                </a:solidFill>
              </a:rPr>
              <a:t>WNIOSKODAWCA</a:t>
            </a:r>
            <a:r>
              <a:rPr lang="pl-PL" dirty="0">
                <a:solidFill>
                  <a:prstClr val="black">
                    <a:lumMod val="75000"/>
                    <a:lumOff val="25000"/>
                  </a:prstClr>
                </a:solidFill>
              </a:rPr>
              <a:t>:</a:t>
            </a:r>
          </a:p>
          <a:p>
            <a:pPr marL="0" lvl="0" indent="0">
              <a:buClr>
                <a:srgbClr val="4A66AC"/>
              </a:buClr>
              <a:buNone/>
            </a:pPr>
            <a:r>
              <a:rPr lang="pl-PL" b="1" dirty="0">
                <a:solidFill>
                  <a:prstClr val="black">
                    <a:lumMod val="75000"/>
                    <a:lumOff val="25000"/>
                  </a:prstClr>
                </a:solidFill>
              </a:rPr>
              <a:t>     a)</a:t>
            </a:r>
            <a:r>
              <a:rPr lang="pl-PL" dirty="0">
                <a:solidFill>
                  <a:prstClr val="black">
                    <a:lumMod val="75000"/>
                    <a:lumOff val="25000"/>
                  </a:prstClr>
                </a:solidFill>
              </a:rPr>
              <a:t> osoba </a:t>
            </a:r>
            <a:r>
              <a:rPr lang="pl-PL" dirty="0" smtClean="0">
                <a:solidFill>
                  <a:prstClr val="black">
                    <a:lumMod val="75000"/>
                    <a:lumOff val="25000"/>
                  </a:prstClr>
                </a:solidFill>
              </a:rPr>
              <a:t>fizyczna, nieprowadząca działalności gospodarczej, zatrudniona  </a:t>
            </a:r>
          </a:p>
          <a:p>
            <a:pPr marL="0" lvl="0" indent="0">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przez przedsiębiorców prowadzących dział. </a:t>
            </a:r>
            <a:r>
              <a:rPr lang="pl-PL" dirty="0" err="1" smtClean="0">
                <a:solidFill>
                  <a:prstClr val="black">
                    <a:lumMod val="75000"/>
                    <a:lumOff val="25000"/>
                  </a:prstClr>
                </a:solidFill>
              </a:rPr>
              <a:t>gospod</a:t>
            </a:r>
            <a:r>
              <a:rPr lang="pl-PL" dirty="0" smtClean="0">
                <a:solidFill>
                  <a:prstClr val="black">
                    <a:lumMod val="75000"/>
                    <a:lumOff val="25000"/>
                  </a:prstClr>
                </a:solidFill>
              </a:rPr>
              <a:t>. związaną z    </a:t>
            </a:r>
          </a:p>
          <a:p>
            <a:pPr marL="0" lvl="0" indent="0">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rybactwem lub przetwórstwem produktów rybnych</a:t>
            </a:r>
          </a:p>
          <a:p>
            <a:pPr lvl="0">
              <a:buClr>
                <a:srgbClr val="4A66AC"/>
              </a:buClr>
            </a:pPr>
            <a:r>
              <a:rPr lang="pl-PL" b="1" dirty="0" smtClean="0">
                <a:solidFill>
                  <a:prstClr val="black">
                    <a:lumMod val="75000"/>
                    <a:lumOff val="25000"/>
                  </a:prstClr>
                </a:solidFill>
              </a:rPr>
              <a:t>DOFINANSOWANIE </a:t>
            </a:r>
            <a:r>
              <a:rPr lang="pl-PL" dirty="0" smtClean="0">
                <a:solidFill>
                  <a:prstClr val="black">
                    <a:lumMod val="75000"/>
                    <a:lumOff val="25000"/>
                  </a:prstClr>
                </a:solidFill>
              </a:rPr>
              <a:t>– 50% kosztów kwalifikowanych</a:t>
            </a:r>
          </a:p>
          <a:p>
            <a:pPr lvl="0">
              <a:buClr>
                <a:srgbClr val="4A66AC"/>
              </a:buClr>
            </a:pPr>
            <a:r>
              <a:rPr lang="pl-PL" b="1" dirty="0" smtClean="0">
                <a:solidFill>
                  <a:prstClr val="black">
                    <a:lumMod val="75000"/>
                    <a:lumOff val="25000"/>
                  </a:prstClr>
                </a:solidFill>
              </a:rPr>
              <a:t>UTWORZENIE MIEJSCA </a:t>
            </a:r>
            <a:r>
              <a:rPr lang="pl-PL" b="1" dirty="0">
                <a:solidFill>
                  <a:prstClr val="black">
                    <a:lumMod val="75000"/>
                    <a:lumOff val="25000"/>
                  </a:prstClr>
                </a:solidFill>
              </a:rPr>
              <a:t>PRACY </a:t>
            </a:r>
            <a:endParaRPr lang="pl-PL" b="1" dirty="0" smtClean="0">
              <a:solidFill>
                <a:prstClr val="black">
                  <a:lumMod val="75000"/>
                  <a:lumOff val="25000"/>
                </a:prstClr>
              </a:solidFill>
            </a:endParaRPr>
          </a:p>
          <a:p>
            <a:pPr lvl="0">
              <a:buClr>
                <a:srgbClr val="4A66AC"/>
              </a:buClr>
            </a:pPr>
            <a:r>
              <a:rPr lang="pl-PL" b="1" dirty="0" smtClean="0">
                <a:solidFill>
                  <a:prstClr val="black">
                    <a:lumMod val="75000"/>
                    <a:lumOff val="25000"/>
                  </a:prstClr>
                </a:solidFill>
              </a:rPr>
              <a:t>Na </a:t>
            </a:r>
            <a:r>
              <a:rPr lang="pl-PL" b="1" dirty="0">
                <a:solidFill>
                  <a:prstClr val="black">
                    <a:lumMod val="75000"/>
                    <a:lumOff val="25000"/>
                  </a:prstClr>
                </a:solidFill>
              </a:rPr>
              <a:t>co</a:t>
            </a:r>
            <a:r>
              <a:rPr lang="pl-PL" b="1" dirty="0" smtClean="0">
                <a:solidFill>
                  <a:prstClr val="black">
                    <a:lumMod val="75000"/>
                    <a:lumOff val="25000"/>
                  </a:prstClr>
                </a:solidFill>
              </a:rPr>
              <a:t>?</a:t>
            </a:r>
            <a:r>
              <a:rPr lang="pl-PL" dirty="0" smtClean="0">
                <a:solidFill>
                  <a:prstClr val="black">
                    <a:lumMod val="75000"/>
                    <a:lumOff val="25000"/>
                  </a:prstClr>
                </a:solidFill>
              </a:rPr>
              <a:t>- założenie działalności gospodarczej</a:t>
            </a:r>
            <a:endParaRPr lang="pl-PL" dirty="0"/>
          </a:p>
        </p:txBody>
      </p:sp>
    </p:spTree>
    <p:extLst>
      <p:ext uri="{BB962C8B-B14F-4D97-AF65-F5344CB8AC3E}">
        <p14:creationId xmlns:p14="http://schemas.microsoft.com/office/powerpoint/2010/main" xmlns="" val="1548523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3783" y="624110"/>
            <a:ext cx="9520829" cy="1280890"/>
          </a:xfrm>
        </p:spPr>
        <p:txBody>
          <a:bodyPr>
            <a:normAutofit/>
          </a:bodyPr>
          <a:lstStyle/>
          <a:p>
            <a:r>
              <a:rPr lang="pl-PL" sz="2400" b="1" dirty="0"/>
              <a:t>2.1.1 Czyste wody na obszarze objętym LSR– w ramach zakresu, o którym mowa w §6 pkt 1 lit. c, d,  e rozporządzenia o wdrażaniu LSR</a:t>
            </a:r>
          </a:p>
        </p:txBody>
      </p:sp>
      <p:sp>
        <p:nvSpPr>
          <p:cNvPr id="3" name="Symbol zastępczy zawartości 2"/>
          <p:cNvSpPr>
            <a:spLocks noGrp="1"/>
          </p:cNvSpPr>
          <p:nvPr>
            <p:ph idx="1"/>
          </p:nvPr>
        </p:nvSpPr>
        <p:spPr>
          <a:xfrm>
            <a:off x="1983783" y="2102604"/>
            <a:ext cx="8915400" cy="3777622"/>
          </a:xfrm>
        </p:spPr>
        <p:txBody>
          <a:bodyPr/>
          <a:lstStyle/>
          <a:p>
            <a:pPr marL="0" lvl="0" indent="0">
              <a:buClr>
                <a:srgbClr val="4A66AC"/>
              </a:buClr>
              <a:buNone/>
            </a:pPr>
            <a:endParaRPr lang="pl-PL" dirty="0" smtClean="0">
              <a:solidFill>
                <a:prstClr val="black">
                  <a:lumMod val="75000"/>
                  <a:lumOff val="25000"/>
                </a:prstClr>
              </a:solidFill>
              <a:latin typeface="Times New Roman" panose="02020603050405020304" pitchFamily="18" charset="0"/>
              <a:ea typeface="Calibri" panose="020F0502020204030204" pitchFamily="34" charset="0"/>
            </a:endParaRPr>
          </a:p>
          <a:p>
            <a:pPr marL="0" lvl="0" indent="0">
              <a:buClr>
                <a:srgbClr val="4A66AC"/>
              </a:buClr>
              <a:buNone/>
            </a:pP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Limit </a:t>
            </a:r>
            <a:r>
              <a:rPr lang="pl-PL" sz="2400" dirty="0">
                <a:solidFill>
                  <a:prstClr val="black">
                    <a:lumMod val="75000"/>
                    <a:lumOff val="25000"/>
                  </a:prstClr>
                </a:solidFill>
                <a:latin typeface="Times New Roman" panose="02020603050405020304" pitchFamily="18" charset="0"/>
                <a:ea typeface="Calibri" panose="020F0502020204030204" pitchFamily="34" charset="0"/>
              </a:rPr>
              <a:t>środków w ramach naboru - </a:t>
            </a: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220 </a:t>
            </a:r>
            <a:r>
              <a:rPr lang="pl-PL" sz="2400" dirty="0">
                <a:solidFill>
                  <a:prstClr val="black">
                    <a:lumMod val="75000"/>
                    <a:lumOff val="25000"/>
                  </a:prstClr>
                </a:solidFill>
                <a:latin typeface="Times New Roman" panose="02020603050405020304" pitchFamily="18" charset="0"/>
                <a:ea typeface="Calibri" panose="020F0502020204030204" pitchFamily="34" charset="0"/>
              </a:rPr>
              <a:t>000,00</a:t>
            </a:r>
          </a:p>
          <a:p>
            <a:pPr marL="0" lvl="0" indent="0">
              <a:buClr>
                <a:srgbClr val="4A66AC"/>
              </a:buClr>
              <a:buNone/>
            </a:pPr>
            <a:r>
              <a:rPr lang="pl-PL" sz="2400" dirty="0">
                <a:solidFill>
                  <a:prstClr val="black">
                    <a:lumMod val="75000"/>
                    <a:lumOff val="25000"/>
                  </a:prstClr>
                </a:solidFill>
                <a:latin typeface="Times New Roman" panose="02020603050405020304" pitchFamily="18" charset="0"/>
              </a:rPr>
              <a:t>Maksymalna kwota pomocy dla poszczególnych operacji; </a:t>
            </a:r>
            <a:r>
              <a:rPr lang="pl-PL" sz="2400" dirty="0" smtClean="0">
                <a:solidFill>
                  <a:prstClr val="black">
                    <a:lumMod val="75000"/>
                    <a:lumOff val="25000"/>
                  </a:prstClr>
                </a:solidFill>
                <a:latin typeface="Times New Roman" panose="02020603050405020304" pitchFamily="18" charset="0"/>
              </a:rPr>
              <a:t>55 </a:t>
            </a:r>
            <a:r>
              <a:rPr lang="pl-PL" sz="2400" dirty="0">
                <a:solidFill>
                  <a:prstClr val="black">
                    <a:lumMod val="75000"/>
                    <a:lumOff val="25000"/>
                  </a:prstClr>
                </a:solidFill>
                <a:latin typeface="Times New Roman" panose="02020603050405020304" pitchFamily="18" charset="0"/>
              </a:rPr>
              <a:t>000,00 </a:t>
            </a:r>
            <a:endParaRPr lang="pl-PL" sz="2400" dirty="0">
              <a:solidFill>
                <a:prstClr val="black">
                  <a:lumMod val="75000"/>
                  <a:lumOff val="25000"/>
                </a:prstClr>
              </a:solidFill>
            </a:endParaRPr>
          </a:p>
          <a:p>
            <a:pPr marL="0" indent="0">
              <a:buNone/>
            </a:pPr>
            <a:endParaRPr lang="pl-PL" dirty="0"/>
          </a:p>
          <a:p>
            <a:pPr marL="0" indent="0">
              <a:buNone/>
            </a:pPr>
            <a:endParaRPr lang="pl-PL" dirty="0"/>
          </a:p>
        </p:txBody>
      </p:sp>
    </p:spTree>
    <p:extLst>
      <p:ext uri="{BB962C8B-B14F-4D97-AF65-F5344CB8AC3E}">
        <p14:creationId xmlns:p14="http://schemas.microsoft.com/office/powerpoint/2010/main" xmlns="" val="1439854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08"/>
            <a:ext cx="8911687" cy="2235001"/>
          </a:xfrm>
        </p:spPr>
        <p:txBody>
          <a:bodyPr>
            <a:normAutofit fontScale="90000"/>
          </a:bodyPr>
          <a:lstStyle/>
          <a:p>
            <a:r>
              <a:rPr lang="pl-PL" sz="2400" b="1" dirty="0">
                <a:solidFill>
                  <a:prstClr val="black">
                    <a:lumMod val="85000"/>
                    <a:lumOff val="15000"/>
                  </a:prstClr>
                </a:solidFill>
              </a:rPr>
              <a:t>§6 pkt 1 lit. c, d,  e rozporządzenia o wdrażaniu </a:t>
            </a:r>
            <a:r>
              <a:rPr lang="pl-PL" sz="2400" b="1" dirty="0" smtClean="0">
                <a:solidFill>
                  <a:prstClr val="black">
                    <a:lumMod val="85000"/>
                    <a:lumOff val="15000"/>
                  </a:prstClr>
                </a:solidFill>
              </a:rPr>
              <a:t>LSR</a:t>
            </a:r>
            <a:br>
              <a:rPr lang="pl-PL" sz="2400" b="1" dirty="0" smtClean="0">
                <a:solidFill>
                  <a:prstClr val="black">
                    <a:lumMod val="85000"/>
                    <a:lumOff val="15000"/>
                  </a:prstClr>
                </a:solidFill>
              </a:rPr>
            </a:br>
            <a:r>
              <a:rPr lang="pl-PL" sz="1300" b="1" dirty="0">
                <a:solidFill>
                  <a:prstClr val="black">
                    <a:lumMod val="75000"/>
                    <a:lumOff val="25000"/>
                  </a:prstClr>
                </a:solidFill>
              </a:rPr>
              <a:t/>
            </a:r>
            <a:br>
              <a:rPr lang="pl-PL" sz="1300" b="1" dirty="0">
                <a:solidFill>
                  <a:prstClr val="black">
                    <a:lumMod val="75000"/>
                    <a:lumOff val="25000"/>
                  </a:prstClr>
                </a:solidFill>
              </a:rPr>
            </a:br>
            <a:r>
              <a:rPr lang="pl-PL" sz="1300" b="1" dirty="0" smtClean="0">
                <a:solidFill>
                  <a:prstClr val="black">
                    <a:lumMod val="75000"/>
                    <a:lumOff val="25000"/>
                  </a:prstClr>
                </a:solidFill>
              </a:rPr>
              <a:t>c) odtwarzanie pierwotnego stanu środowiska wodnego przez renaturyzację zbiorników wodnych i terenów przyległych do tych zbiorników, w przypadku jego zniszczenia w wyniku procesu </a:t>
            </a:r>
            <a:r>
              <a:rPr lang="pl-PL" sz="1300" b="1" dirty="0" err="1" smtClean="0">
                <a:solidFill>
                  <a:prstClr val="black">
                    <a:lumMod val="75000"/>
                    <a:lumOff val="25000"/>
                  </a:prstClr>
                </a:solidFill>
              </a:rPr>
              <a:t>eutrofinazji</a:t>
            </a:r>
            <a:r>
              <a:rPr lang="pl-PL" sz="1300" b="1" dirty="0" smtClean="0">
                <a:solidFill>
                  <a:prstClr val="black">
                    <a:lumMod val="75000"/>
                    <a:lumOff val="25000"/>
                  </a:prstClr>
                </a:solidFill>
              </a:rPr>
              <a:t> wód publicznych,</a:t>
            </a:r>
            <a:br>
              <a:rPr lang="pl-PL" sz="1300" b="1" dirty="0" smtClean="0">
                <a:solidFill>
                  <a:prstClr val="black">
                    <a:lumMod val="75000"/>
                    <a:lumOff val="25000"/>
                  </a:prstClr>
                </a:solidFill>
              </a:rPr>
            </a:br>
            <a:r>
              <a:rPr lang="pl-PL" sz="1300" b="1" dirty="0" smtClean="0">
                <a:solidFill>
                  <a:prstClr val="black">
                    <a:lumMod val="75000"/>
                    <a:lumOff val="25000"/>
                  </a:prstClr>
                </a:solidFill>
              </a:rPr>
              <a:t/>
            </a:r>
            <a:br>
              <a:rPr lang="pl-PL" sz="1300" b="1" dirty="0" smtClean="0">
                <a:solidFill>
                  <a:prstClr val="black">
                    <a:lumMod val="75000"/>
                    <a:lumOff val="25000"/>
                  </a:prstClr>
                </a:solidFill>
              </a:rPr>
            </a:br>
            <a:r>
              <a:rPr lang="pl-PL" sz="1300" b="1" dirty="0" smtClean="0">
                <a:solidFill>
                  <a:prstClr val="black">
                    <a:lumMod val="75000"/>
                    <a:lumOff val="25000"/>
                  </a:prstClr>
                </a:solidFill>
              </a:rPr>
              <a:t>d) ochrona obszarów będących formami ochrony przyrody przez regulowanie ruchu turystycznego na obszarach cennych przyrodniczo,</a:t>
            </a:r>
            <a:br>
              <a:rPr lang="pl-PL" sz="1300" b="1" dirty="0" smtClean="0">
                <a:solidFill>
                  <a:prstClr val="black">
                    <a:lumMod val="75000"/>
                    <a:lumOff val="25000"/>
                  </a:prstClr>
                </a:solidFill>
              </a:rPr>
            </a:br>
            <a:r>
              <a:rPr lang="pl-PL" sz="1300" b="1" dirty="0" smtClean="0">
                <a:solidFill>
                  <a:prstClr val="black">
                    <a:lumMod val="75000"/>
                    <a:lumOff val="25000"/>
                  </a:prstClr>
                </a:solidFill>
              </a:rPr>
              <a:t/>
            </a:r>
            <a:br>
              <a:rPr lang="pl-PL" sz="1300" b="1" dirty="0" smtClean="0">
                <a:solidFill>
                  <a:prstClr val="black">
                    <a:lumMod val="75000"/>
                    <a:lumOff val="25000"/>
                  </a:prstClr>
                </a:solidFill>
              </a:rPr>
            </a:br>
            <a:r>
              <a:rPr lang="pl-PL" sz="1300" b="1" dirty="0" smtClean="0">
                <a:solidFill>
                  <a:prstClr val="black">
                    <a:lumMod val="75000"/>
                    <a:lumOff val="25000"/>
                  </a:prstClr>
                </a:solidFill>
              </a:rPr>
              <a:t>e) podejmowanie działań na rzecz ograniczenia negatywnych skutków zmian klimatycznych, tworzenie i rozwijanie instalacji odnawialnych źródeł energii, w rozumieniu przepisów o odnawialnych źródłach energii</a:t>
            </a:r>
            <a:br>
              <a:rPr lang="pl-PL" sz="1300" b="1" dirty="0" smtClean="0">
                <a:solidFill>
                  <a:prstClr val="black">
                    <a:lumMod val="75000"/>
                    <a:lumOff val="25000"/>
                  </a:prstClr>
                </a:solidFill>
              </a:rPr>
            </a:br>
            <a:endParaRPr lang="pl-PL" dirty="0"/>
          </a:p>
        </p:txBody>
      </p:sp>
      <p:sp>
        <p:nvSpPr>
          <p:cNvPr id="3" name="Symbol zastępczy zawartości 2"/>
          <p:cNvSpPr>
            <a:spLocks noGrp="1"/>
          </p:cNvSpPr>
          <p:nvPr>
            <p:ph idx="1"/>
          </p:nvPr>
        </p:nvSpPr>
        <p:spPr>
          <a:xfrm>
            <a:off x="2589212" y="2949262"/>
            <a:ext cx="8915400" cy="2961960"/>
          </a:xfrm>
        </p:spPr>
        <p:txBody>
          <a:bodyPr>
            <a:normAutofit/>
          </a:bodyPr>
          <a:lstStyle/>
          <a:p>
            <a:pPr lvl="0">
              <a:buClr>
                <a:srgbClr val="4A66AC"/>
              </a:buClr>
            </a:pPr>
            <a:r>
              <a:rPr lang="pl-PL" b="1" dirty="0">
                <a:solidFill>
                  <a:prstClr val="black">
                    <a:lumMod val="75000"/>
                    <a:lumOff val="25000"/>
                  </a:prstClr>
                </a:solidFill>
              </a:rPr>
              <a:t>WNIOSKODAWCA</a:t>
            </a:r>
            <a:r>
              <a:rPr lang="pl-PL" dirty="0">
                <a:solidFill>
                  <a:prstClr val="black">
                    <a:lumMod val="75000"/>
                    <a:lumOff val="25000"/>
                  </a:prstClr>
                </a:solidFill>
              </a:rPr>
              <a:t>:</a:t>
            </a:r>
          </a:p>
          <a:p>
            <a:pPr marL="0" lvl="0" indent="0">
              <a:buClr>
                <a:srgbClr val="4A66AC"/>
              </a:buClr>
              <a:buNone/>
            </a:pPr>
            <a:r>
              <a:rPr lang="pl-PL" b="1" dirty="0">
                <a:solidFill>
                  <a:prstClr val="black">
                    <a:lumMod val="75000"/>
                    <a:lumOff val="25000"/>
                  </a:prstClr>
                </a:solidFill>
              </a:rPr>
              <a:t>     a)</a:t>
            </a:r>
            <a:r>
              <a:rPr lang="pl-PL" dirty="0">
                <a:solidFill>
                  <a:prstClr val="black">
                    <a:lumMod val="75000"/>
                    <a:lumOff val="25000"/>
                  </a:prstClr>
                </a:solidFill>
              </a:rPr>
              <a:t> </a:t>
            </a:r>
            <a:r>
              <a:rPr lang="pl-PL" dirty="0" smtClean="0">
                <a:solidFill>
                  <a:prstClr val="black">
                    <a:lumMod val="75000"/>
                    <a:lumOff val="25000"/>
                  </a:prstClr>
                </a:solidFill>
              </a:rPr>
              <a:t>sektor publiczny, podmioty władające wodami</a:t>
            </a:r>
            <a:endParaRPr lang="pl-PL" dirty="0">
              <a:solidFill>
                <a:prstClr val="black">
                  <a:lumMod val="75000"/>
                  <a:lumOff val="25000"/>
                </a:prstClr>
              </a:solidFill>
            </a:endParaRPr>
          </a:p>
          <a:p>
            <a:pPr lvl="0">
              <a:buClr>
                <a:srgbClr val="4A66AC"/>
              </a:buClr>
            </a:pPr>
            <a:r>
              <a:rPr lang="pl-PL" b="1" dirty="0">
                <a:solidFill>
                  <a:prstClr val="black">
                    <a:lumMod val="75000"/>
                    <a:lumOff val="25000"/>
                  </a:prstClr>
                </a:solidFill>
              </a:rPr>
              <a:t>DOFINANSOWANIE </a:t>
            </a:r>
            <a:r>
              <a:rPr lang="pl-PL" dirty="0">
                <a:solidFill>
                  <a:prstClr val="black">
                    <a:lumMod val="75000"/>
                    <a:lumOff val="25000"/>
                  </a:prstClr>
                </a:solidFill>
              </a:rPr>
              <a:t>– 50% kosztów </a:t>
            </a:r>
            <a:r>
              <a:rPr lang="pl-PL" dirty="0" smtClean="0">
                <a:solidFill>
                  <a:prstClr val="black">
                    <a:lumMod val="75000"/>
                    <a:lumOff val="25000"/>
                  </a:prstClr>
                </a:solidFill>
              </a:rPr>
              <a:t>kwalifikowanych, 85%, gdy spełnia wszystkie kryteria, tzn. jest w interesie zbiorowym, ma zbiorowego beneficjenta, zapewnia publiczny dostęp do wyników projektu, projekt ma innowacyjne właściwości na szczeblu lokalnym</a:t>
            </a:r>
          </a:p>
          <a:p>
            <a:pPr lvl="0">
              <a:buClr>
                <a:srgbClr val="4A66AC"/>
              </a:buClr>
            </a:pPr>
            <a:r>
              <a:rPr lang="pl-PL" b="1" dirty="0" smtClean="0">
                <a:solidFill>
                  <a:prstClr val="black">
                    <a:lumMod val="75000"/>
                    <a:lumOff val="25000"/>
                  </a:prstClr>
                </a:solidFill>
              </a:rPr>
              <a:t>Na </a:t>
            </a:r>
            <a:r>
              <a:rPr lang="pl-PL" b="1" dirty="0">
                <a:solidFill>
                  <a:prstClr val="black">
                    <a:lumMod val="75000"/>
                    <a:lumOff val="25000"/>
                  </a:prstClr>
                </a:solidFill>
              </a:rPr>
              <a:t>co</a:t>
            </a:r>
            <a:r>
              <a:rPr lang="pl-PL" b="1" dirty="0" smtClean="0">
                <a:solidFill>
                  <a:prstClr val="black">
                    <a:lumMod val="75000"/>
                    <a:lumOff val="25000"/>
                  </a:prstClr>
                </a:solidFill>
              </a:rPr>
              <a:t>?</a:t>
            </a:r>
            <a:r>
              <a:rPr lang="pl-PL" dirty="0" smtClean="0">
                <a:solidFill>
                  <a:prstClr val="black">
                    <a:lumMod val="75000"/>
                    <a:lumOff val="25000"/>
                  </a:prstClr>
                </a:solidFill>
              </a:rPr>
              <a:t>-działania zmierzające do poprawy jakości wody, ochrona środowiska…</a:t>
            </a:r>
            <a:endParaRPr lang="pl-PL" dirty="0">
              <a:solidFill>
                <a:prstClr val="black">
                  <a:lumMod val="75000"/>
                  <a:lumOff val="25000"/>
                </a:prstClr>
              </a:solidFill>
            </a:endParaRPr>
          </a:p>
          <a:p>
            <a:endParaRPr lang="pl-PL" dirty="0"/>
          </a:p>
        </p:txBody>
      </p:sp>
    </p:spTree>
    <p:extLst>
      <p:ext uri="{BB962C8B-B14F-4D97-AF65-F5344CB8AC3E}">
        <p14:creationId xmlns:p14="http://schemas.microsoft.com/office/powerpoint/2010/main" xmlns="" val="2960970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66807" y="624110"/>
            <a:ext cx="9737805" cy="1280890"/>
          </a:xfrm>
        </p:spPr>
        <p:txBody>
          <a:bodyPr>
            <a:normAutofit/>
          </a:bodyPr>
          <a:lstStyle/>
          <a:p>
            <a:r>
              <a:rPr lang="pl-PL" sz="2400" b="1" dirty="0"/>
              <a:t>2.1.3 Walka z kłusownictwem i zanieczyszczeniami morza, rzek i jezior– w ramach zakresu, o którym mowa w §6 pkt 1 lit. a rozporządzenia o wdrażaniu LSR</a:t>
            </a:r>
          </a:p>
        </p:txBody>
      </p:sp>
      <p:sp>
        <p:nvSpPr>
          <p:cNvPr id="3" name="Symbol zastępczy zawartości 2"/>
          <p:cNvSpPr>
            <a:spLocks noGrp="1"/>
          </p:cNvSpPr>
          <p:nvPr>
            <p:ph idx="1"/>
          </p:nvPr>
        </p:nvSpPr>
        <p:spPr>
          <a:xfrm>
            <a:off x="1766807" y="2133600"/>
            <a:ext cx="9737805" cy="3777622"/>
          </a:xfrm>
        </p:spPr>
        <p:txBody>
          <a:bodyPr/>
          <a:lstStyle/>
          <a:p>
            <a:pPr marL="0" indent="0">
              <a:buNone/>
            </a:pPr>
            <a:endParaRPr lang="pl-PL" dirty="0" smtClean="0"/>
          </a:p>
          <a:p>
            <a:pPr marL="0" indent="0">
              <a:buNone/>
            </a:pPr>
            <a:endParaRPr lang="pl-PL" dirty="0"/>
          </a:p>
          <a:p>
            <a:pPr marL="0" lvl="0" indent="0">
              <a:buClr>
                <a:srgbClr val="4A66AC"/>
              </a:buClr>
              <a:buNone/>
            </a:pPr>
            <a:r>
              <a:rPr lang="pl-PL" sz="2400" dirty="0">
                <a:solidFill>
                  <a:prstClr val="black">
                    <a:lumMod val="75000"/>
                    <a:lumOff val="25000"/>
                  </a:prstClr>
                </a:solidFill>
                <a:latin typeface="Times New Roman" panose="02020603050405020304" pitchFamily="18" charset="0"/>
                <a:ea typeface="Calibri" panose="020F0502020204030204" pitchFamily="34" charset="0"/>
              </a:rPr>
              <a:t>Limit środków w ramach naboru - </a:t>
            </a: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110 </a:t>
            </a:r>
            <a:r>
              <a:rPr lang="pl-PL" sz="2400" dirty="0">
                <a:solidFill>
                  <a:prstClr val="black">
                    <a:lumMod val="75000"/>
                    <a:lumOff val="25000"/>
                  </a:prstClr>
                </a:solidFill>
                <a:latin typeface="Times New Roman" panose="02020603050405020304" pitchFamily="18" charset="0"/>
                <a:ea typeface="Calibri" panose="020F0502020204030204" pitchFamily="34" charset="0"/>
              </a:rPr>
              <a:t>000,00</a:t>
            </a:r>
          </a:p>
          <a:p>
            <a:pPr marL="0" lvl="0" indent="0">
              <a:buClr>
                <a:srgbClr val="4A66AC"/>
              </a:buClr>
              <a:buNone/>
            </a:pPr>
            <a:r>
              <a:rPr lang="pl-PL" sz="2400" dirty="0">
                <a:solidFill>
                  <a:prstClr val="black">
                    <a:lumMod val="75000"/>
                    <a:lumOff val="25000"/>
                  </a:prstClr>
                </a:solidFill>
                <a:latin typeface="Times New Roman" panose="02020603050405020304" pitchFamily="18" charset="0"/>
              </a:rPr>
              <a:t>Maksymalna kwota pomocy dla poszczególnych operacji; 55 000,00 </a:t>
            </a:r>
            <a:endParaRPr lang="pl-PL" sz="2400" dirty="0">
              <a:solidFill>
                <a:prstClr val="black">
                  <a:lumMod val="75000"/>
                  <a:lumOff val="25000"/>
                </a:prstClr>
              </a:solidFill>
            </a:endParaRPr>
          </a:p>
          <a:p>
            <a:pPr marL="0" indent="0">
              <a:buNone/>
            </a:pPr>
            <a:endParaRPr lang="pl-PL" dirty="0"/>
          </a:p>
        </p:txBody>
      </p:sp>
    </p:spTree>
    <p:extLst>
      <p:ext uri="{BB962C8B-B14F-4D97-AF65-F5344CB8AC3E}">
        <p14:creationId xmlns:p14="http://schemas.microsoft.com/office/powerpoint/2010/main" xmlns="" val="1597027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200" b="1" dirty="0">
                <a:solidFill>
                  <a:prstClr val="black">
                    <a:lumMod val="85000"/>
                    <a:lumOff val="15000"/>
                  </a:prstClr>
                </a:solidFill>
              </a:rPr>
              <a:t>§6 pkt 1 lit. </a:t>
            </a:r>
            <a:r>
              <a:rPr lang="pl-PL" sz="2200" b="1" dirty="0" smtClean="0">
                <a:solidFill>
                  <a:prstClr val="black">
                    <a:lumMod val="85000"/>
                    <a:lumOff val="15000"/>
                  </a:prstClr>
                </a:solidFill>
              </a:rPr>
              <a:t>a rozporządzenia </a:t>
            </a:r>
            <a:r>
              <a:rPr lang="pl-PL" sz="2200" b="1" dirty="0">
                <a:solidFill>
                  <a:prstClr val="black">
                    <a:lumMod val="85000"/>
                    <a:lumOff val="15000"/>
                  </a:prstClr>
                </a:solidFill>
              </a:rPr>
              <a:t>o wdrażaniu LSR</a:t>
            </a:r>
            <a:br>
              <a:rPr lang="pl-PL" sz="2200" b="1" dirty="0">
                <a:solidFill>
                  <a:prstClr val="black">
                    <a:lumMod val="85000"/>
                    <a:lumOff val="15000"/>
                  </a:prstClr>
                </a:solidFill>
              </a:rPr>
            </a:br>
            <a:r>
              <a:rPr lang="pl-PL" sz="1200" b="1" dirty="0">
                <a:solidFill>
                  <a:prstClr val="black">
                    <a:lumMod val="75000"/>
                    <a:lumOff val="25000"/>
                  </a:prstClr>
                </a:solidFill>
              </a:rPr>
              <a:t/>
            </a:r>
            <a:br>
              <a:rPr lang="pl-PL" sz="1200" b="1" dirty="0">
                <a:solidFill>
                  <a:prstClr val="black">
                    <a:lumMod val="75000"/>
                    <a:lumOff val="25000"/>
                  </a:prstClr>
                </a:solidFill>
              </a:rPr>
            </a:br>
            <a:r>
              <a:rPr lang="pl-PL" sz="1200" b="1" dirty="0" smtClean="0">
                <a:solidFill>
                  <a:prstClr val="black">
                    <a:lumMod val="75000"/>
                    <a:lumOff val="25000"/>
                  </a:prstClr>
                </a:solidFill>
              </a:rPr>
              <a:t>a) wspieranie atutów środowiska wodnego na obszarach rybackich i obszarach akwakultury przez przeciwdziałanie kłusownictwu</a:t>
            </a:r>
            <a:endParaRPr lang="pl-PL" dirty="0"/>
          </a:p>
        </p:txBody>
      </p:sp>
      <p:sp>
        <p:nvSpPr>
          <p:cNvPr id="3" name="Symbol zastępczy zawartości 2"/>
          <p:cNvSpPr>
            <a:spLocks noGrp="1"/>
          </p:cNvSpPr>
          <p:nvPr>
            <p:ph idx="1"/>
          </p:nvPr>
        </p:nvSpPr>
        <p:spPr/>
        <p:txBody>
          <a:bodyPr/>
          <a:lstStyle/>
          <a:p>
            <a:pPr lvl="0">
              <a:buClr>
                <a:srgbClr val="4A66AC"/>
              </a:buClr>
            </a:pPr>
            <a:r>
              <a:rPr lang="pl-PL" b="1" dirty="0">
                <a:solidFill>
                  <a:prstClr val="black">
                    <a:lumMod val="75000"/>
                    <a:lumOff val="25000"/>
                  </a:prstClr>
                </a:solidFill>
              </a:rPr>
              <a:t>WNIOSKODAWCA</a:t>
            </a:r>
            <a:r>
              <a:rPr lang="pl-PL" dirty="0">
                <a:solidFill>
                  <a:prstClr val="black">
                    <a:lumMod val="75000"/>
                    <a:lumOff val="25000"/>
                  </a:prstClr>
                </a:solidFill>
              </a:rPr>
              <a:t>:</a:t>
            </a:r>
          </a:p>
          <a:p>
            <a:pPr marL="0" lvl="0" indent="0">
              <a:buClr>
                <a:srgbClr val="4A66AC"/>
              </a:buClr>
              <a:buNone/>
            </a:pPr>
            <a:r>
              <a:rPr lang="pl-PL" b="1" dirty="0">
                <a:solidFill>
                  <a:prstClr val="black">
                    <a:lumMod val="75000"/>
                    <a:lumOff val="25000"/>
                  </a:prstClr>
                </a:solidFill>
              </a:rPr>
              <a:t>     a)</a:t>
            </a:r>
            <a:r>
              <a:rPr lang="pl-PL" dirty="0">
                <a:solidFill>
                  <a:prstClr val="black">
                    <a:lumMod val="75000"/>
                    <a:lumOff val="25000"/>
                  </a:prstClr>
                </a:solidFill>
              </a:rPr>
              <a:t> osoba fizyczna, osoba prawna lub jednostka organizacyjna   </a:t>
            </a:r>
          </a:p>
          <a:p>
            <a:pPr marL="0" lvl="0" indent="0">
              <a:buClr>
                <a:srgbClr val="4A66AC"/>
              </a:buClr>
              <a:buNone/>
            </a:pPr>
            <a:r>
              <a:rPr lang="pl-PL" dirty="0">
                <a:solidFill>
                  <a:prstClr val="black">
                    <a:lumMod val="75000"/>
                    <a:lumOff val="25000"/>
                  </a:prstClr>
                </a:solidFill>
              </a:rPr>
              <a:t>      nieposiadająca   osobowości prawnej, </a:t>
            </a:r>
          </a:p>
          <a:p>
            <a:pPr lvl="0">
              <a:buClr>
                <a:srgbClr val="4A66AC"/>
              </a:buClr>
            </a:pPr>
            <a:r>
              <a:rPr lang="pl-PL" b="1" dirty="0">
                <a:solidFill>
                  <a:prstClr val="black">
                    <a:lumMod val="75000"/>
                    <a:lumOff val="25000"/>
                  </a:prstClr>
                </a:solidFill>
              </a:rPr>
              <a:t>DOFINANSOWANIE </a:t>
            </a:r>
            <a:r>
              <a:rPr lang="pl-PL" dirty="0">
                <a:solidFill>
                  <a:prstClr val="black">
                    <a:lumMod val="75000"/>
                    <a:lumOff val="25000"/>
                  </a:prstClr>
                </a:solidFill>
              </a:rPr>
              <a:t>– 50% kosztów kwalifikowanych, </a:t>
            </a:r>
            <a:r>
              <a:rPr lang="pl-PL" dirty="0" smtClean="0">
                <a:solidFill>
                  <a:prstClr val="black">
                    <a:lumMod val="75000"/>
                    <a:lumOff val="25000"/>
                  </a:prstClr>
                </a:solidFill>
              </a:rPr>
              <a:t>85</a:t>
            </a:r>
            <a:r>
              <a:rPr lang="pl-PL" dirty="0">
                <a:solidFill>
                  <a:prstClr val="black">
                    <a:lumMod val="75000"/>
                    <a:lumOff val="25000"/>
                  </a:prstClr>
                </a:solidFill>
              </a:rPr>
              <a:t>%, gdy spełnia wszystkie kryteria, tzn. jest w interesie zbiorowym, ma zbiorowego beneficjenta, zapewnia publiczny dostęp do wyników projektu, projekt ma innowacyjne właściwości na szczeblu </a:t>
            </a:r>
            <a:r>
              <a:rPr lang="pl-PL" dirty="0" smtClean="0">
                <a:solidFill>
                  <a:prstClr val="black">
                    <a:lumMod val="75000"/>
                    <a:lumOff val="25000"/>
                  </a:prstClr>
                </a:solidFill>
              </a:rPr>
              <a:t>lokalnym</a:t>
            </a:r>
          </a:p>
          <a:p>
            <a:pPr lvl="0">
              <a:buClr>
                <a:srgbClr val="4A66AC"/>
              </a:buClr>
            </a:pPr>
            <a:r>
              <a:rPr lang="pl-PL" b="1" dirty="0" smtClean="0">
                <a:solidFill>
                  <a:prstClr val="black">
                    <a:lumMod val="75000"/>
                    <a:lumOff val="25000"/>
                  </a:prstClr>
                </a:solidFill>
              </a:rPr>
              <a:t>Na </a:t>
            </a:r>
            <a:r>
              <a:rPr lang="pl-PL" b="1" dirty="0">
                <a:solidFill>
                  <a:prstClr val="black">
                    <a:lumMod val="75000"/>
                    <a:lumOff val="25000"/>
                  </a:prstClr>
                </a:solidFill>
              </a:rPr>
              <a:t>co</a:t>
            </a:r>
            <a:r>
              <a:rPr lang="pl-PL" b="1" dirty="0" smtClean="0">
                <a:solidFill>
                  <a:prstClr val="black">
                    <a:lumMod val="75000"/>
                    <a:lumOff val="25000"/>
                  </a:prstClr>
                </a:solidFill>
              </a:rPr>
              <a:t>?</a:t>
            </a:r>
            <a:r>
              <a:rPr lang="pl-PL" dirty="0" smtClean="0">
                <a:solidFill>
                  <a:prstClr val="black">
                    <a:lumMod val="75000"/>
                    <a:lumOff val="25000"/>
                  </a:prstClr>
                </a:solidFill>
              </a:rPr>
              <a:t>-</a:t>
            </a:r>
            <a:r>
              <a:rPr lang="pl-PL" dirty="0">
                <a:solidFill>
                  <a:prstClr val="black">
                    <a:lumMod val="75000"/>
                    <a:lumOff val="25000"/>
                  </a:prstClr>
                </a:solidFill>
              </a:rPr>
              <a:t> </a:t>
            </a:r>
            <a:r>
              <a:rPr lang="pl-PL" dirty="0" smtClean="0">
                <a:solidFill>
                  <a:prstClr val="black">
                    <a:lumMod val="75000"/>
                    <a:lumOff val="25000"/>
                  </a:prstClr>
                </a:solidFill>
              </a:rPr>
              <a:t>inicjatywy zmierzające do ograniczenia problemu kłusownictwa</a:t>
            </a:r>
            <a:endParaRPr lang="pl-PL" dirty="0"/>
          </a:p>
        </p:txBody>
      </p:sp>
    </p:spTree>
    <p:extLst>
      <p:ext uri="{BB962C8B-B14F-4D97-AF65-F5344CB8AC3E}">
        <p14:creationId xmlns:p14="http://schemas.microsoft.com/office/powerpoint/2010/main" xmlns="" val="1073124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latin typeface="Times New Roman" panose="02020603050405020304" pitchFamily="18" charset="0"/>
                <a:ea typeface="Calibri" panose="020F0502020204030204" pitchFamily="34" charset="0"/>
              </a:rPr>
              <a:t>3.1.1 Tworzenie i modernizacja publicznie dostępnych miejsc rekreacji i wypoczynku – w ramach zakresu, o którym mowa w §7 pkt 1 lit. a rozporządzenia o wdrażaniu LSR </a:t>
            </a:r>
            <a:endParaRPr lang="pl-PL" sz="2400" b="1" dirty="0"/>
          </a:p>
        </p:txBody>
      </p:sp>
      <p:sp>
        <p:nvSpPr>
          <p:cNvPr id="3" name="Symbol zastępczy zawartości 2"/>
          <p:cNvSpPr>
            <a:spLocks noGrp="1"/>
          </p:cNvSpPr>
          <p:nvPr>
            <p:ph idx="1"/>
          </p:nvPr>
        </p:nvSpPr>
        <p:spPr/>
        <p:txBody>
          <a:bodyPr/>
          <a:lstStyle/>
          <a:p>
            <a:pPr marL="0" indent="0">
              <a:buNone/>
            </a:pPr>
            <a:endParaRPr lang="pl-PL" dirty="0" smtClean="0"/>
          </a:p>
          <a:p>
            <a:pPr marL="0" indent="0">
              <a:buNone/>
            </a:pPr>
            <a:endParaRPr lang="pl-PL" dirty="0"/>
          </a:p>
          <a:p>
            <a:pPr marL="0" indent="0">
              <a:buNone/>
            </a:pPr>
            <a:endParaRPr lang="pl-PL" dirty="0"/>
          </a:p>
        </p:txBody>
      </p:sp>
      <p:sp>
        <p:nvSpPr>
          <p:cNvPr id="4" name="Prostokąt 3"/>
          <p:cNvSpPr/>
          <p:nvPr/>
        </p:nvSpPr>
        <p:spPr>
          <a:xfrm>
            <a:off x="2589212" y="3120035"/>
            <a:ext cx="8915400" cy="1364476"/>
          </a:xfrm>
          <a:prstGeom prst="rect">
            <a:avLst/>
          </a:prstGeom>
        </p:spPr>
        <p:txBody>
          <a:bodyPr wrap="square">
            <a:spAutoFit/>
          </a:bodyPr>
          <a:lstStyle/>
          <a:p>
            <a:pPr lvl="0" defTabSz="457200">
              <a:spcBef>
                <a:spcPts val="1000"/>
              </a:spcBef>
              <a:buClr>
                <a:srgbClr val="4A66AC"/>
              </a:buClr>
            </a:pPr>
            <a:r>
              <a:rPr lang="pl-PL" sz="2400" dirty="0">
                <a:solidFill>
                  <a:prstClr val="black">
                    <a:lumMod val="75000"/>
                    <a:lumOff val="25000"/>
                  </a:prstClr>
                </a:solidFill>
                <a:latin typeface="Times New Roman" panose="02020603050405020304" pitchFamily="18" charset="0"/>
                <a:ea typeface="Calibri" panose="020F0502020204030204" pitchFamily="34" charset="0"/>
              </a:rPr>
              <a:t>Limit środków w ramach naboru - </a:t>
            </a: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600 </a:t>
            </a:r>
            <a:r>
              <a:rPr lang="pl-PL" sz="2400" dirty="0">
                <a:solidFill>
                  <a:prstClr val="black">
                    <a:lumMod val="75000"/>
                    <a:lumOff val="25000"/>
                  </a:prstClr>
                </a:solidFill>
                <a:latin typeface="Times New Roman" panose="02020603050405020304" pitchFamily="18" charset="0"/>
                <a:ea typeface="Calibri" panose="020F0502020204030204" pitchFamily="34" charset="0"/>
              </a:rPr>
              <a:t>000,00</a:t>
            </a:r>
          </a:p>
          <a:p>
            <a:pPr lvl="0" defTabSz="457200">
              <a:spcBef>
                <a:spcPts val="1000"/>
              </a:spcBef>
              <a:buClr>
                <a:srgbClr val="4A66AC"/>
              </a:buClr>
            </a:pPr>
            <a:r>
              <a:rPr lang="pl-PL" sz="2400" dirty="0">
                <a:solidFill>
                  <a:prstClr val="black">
                    <a:lumMod val="75000"/>
                    <a:lumOff val="25000"/>
                  </a:prstClr>
                </a:solidFill>
                <a:latin typeface="Times New Roman" panose="02020603050405020304" pitchFamily="18" charset="0"/>
              </a:rPr>
              <a:t>Maksymalna kwota pomocy dla poszczególnych operacji; </a:t>
            </a:r>
            <a:r>
              <a:rPr lang="pl-PL" sz="2400" dirty="0" smtClean="0">
                <a:solidFill>
                  <a:prstClr val="black">
                    <a:lumMod val="75000"/>
                    <a:lumOff val="25000"/>
                  </a:prstClr>
                </a:solidFill>
                <a:latin typeface="Times New Roman" panose="02020603050405020304" pitchFamily="18" charset="0"/>
              </a:rPr>
              <a:t>200 </a:t>
            </a:r>
            <a:r>
              <a:rPr lang="pl-PL" sz="2400" dirty="0">
                <a:solidFill>
                  <a:prstClr val="black">
                    <a:lumMod val="75000"/>
                    <a:lumOff val="25000"/>
                  </a:prstClr>
                </a:solidFill>
                <a:latin typeface="Times New Roman" panose="02020603050405020304" pitchFamily="18" charset="0"/>
              </a:rPr>
              <a:t>000,00 </a:t>
            </a:r>
            <a:endParaRPr lang="pl-PL" sz="2400" dirty="0">
              <a:solidFill>
                <a:prstClr val="black">
                  <a:lumMod val="75000"/>
                  <a:lumOff val="25000"/>
                </a:prstClr>
              </a:solidFill>
            </a:endParaRPr>
          </a:p>
          <a:p>
            <a:pPr lvl="0" defTabSz="457200">
              <a:spcBef>
                <a:spcPts val="1000"/>
              </a:spcBef>
              <a:buClr>
                <a:srgbClr val="4A66AC"/>
              </a:buClr>
            </a:pPr>
            <a:endParaRPr lang="pl-PL" dirty="0">
              <a:solidFill>
                <a:prstClr val="black">
                  <a:lumMod val="75000"/>
                  <a:lumOff val="25000"/>
                </a:prstClr>
              </a:solidFill>
            </a:endParaRPr>
          </a:p>
        </p:txBody>
      </p:sp>
    </p:spTree>
    <p:extLst>
      <p:ext uri="{BB962C8B-B14F-4D97-AF65-F5344CB8AC3E}">
        <p14:creationId xmlns:p14="http://schemas.microsoft.com/office/powerpoint/2010/main" xmlns="" val="4049679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29286" y="611232"/>
            <a:ext cx="8911687" cy="1280890"/>
          </a:xfrm>
        </p:spPr>
        <p:txBody>
          <a:bodyPr/>
          <a:lstStyle/>
          <a:p>
            <a:r>
              <a:rPr lang="pl-PL" sz="2400" b="1" dirty="0">
                <a:solidFill>
                  <a:prstClr val="black">
                    <a:lumMod val="85000"/>
                    <a:lumOff val="15000"/>
                  </a:prstClr>
                </a:solidFill>
                <a:latin typeface="Times New Roman" panose="02020603050405020304" pitchFamily="18" charset="0"/>
                <a:ea typeface="Calibri" panose="020F0502020204030204" pitchFamily="34" charset="0"/>
              </a:rPr>
              <a:t>§7 pkt 1 lit. a rozporządzenia o wdrażaniu LSR </a:t>
            </a:r>
            <a:r>
              <a:rPr lang="pl-PL" sz="2400" b="1" dirty="0" smtClean="0">
                <a:solidFill>
                  <a:prstClr val="black">
                    <a:lumMod val="85000"/>
                    <a:lumOff val="15000"/>
                  </a:prstClr>
                </a:solidFill>
                <a:latin typeface="Times New Roman" panose="02020603050405020304" pitchFamily="18" charset="0"/>
                <a:ea typeface="Calibri" panose="020F0502020204030204" pitchFamily="34" charset="0"/>
              </a:rPr>
              <a:t/>
            </a:r>
            <a:br>
              <a:rPr lang="pl-PL" sz="2400" b="1" dirty="0" smtClean="0">
                <a:solidFill>
                  <a:prstClr val="black">
                    <a:lumMod val="85000"/>
                    <a:lumOff val="15000"/>
                  </a:prstClr>
                </a:solidFill>
                <a:latin typeface="Times New Roman" panose="02020603050405020304" pitchFamily="18" charset="0"/>
                <a:ea typeface="Calibri" panose="020F0502020204030204" pitchFamily="34" charset="0"/>
              </a:rPr>
            </a:br>
            <a:r>
              <a:rPr lang="pl-PL" sz="1200" b="1" dirty="0">
                <a:solidFill>
                  <a:prstClr val="black">
                    <a:lumMod val="75000"/>
                    <a:lumOff val="25000"/>
                  </a:prstClr>
                </a:solidFill>
              </a:rPr>
              <a:t/>
            </a:r>
            <a:br>
              <a:rPr lang="pl-PL" sz="1200" b="1" dirty="0">
                <a:solidFill>
                  <a:prstClr val="black">
                    <a:lumMod val="75000"/>
                    <a:lumOff val="25000"/>
                  </a:prstClr>
                </a:solidFill>
              </a:rPr>
            </a:br>
            <a:r>
              <a:rPr lang="pl-PL" sz="1200" b="1" dirty="0">
                <a:solidFill>
                  <a:prstClr val="black">
                    <a:lumMod val="75000"/>
                    <a:lumOff val="25000"/>
                  </a:prstClr>
                </a:solidFill>
              </a:rPr>
              <a:t>a) </a:t>
            </a:r>
            <a:r>
              <a:rPr lang="pl-PL" sz="1200" b="1" dirty="0" smtClean="0">
                <a:solidFill>
                  <a:prstClr val="black">
                    <a:lumMod val="75000"/>
                    <a:lumOff val="25000"/>
                  </a:prstClr>
                </a:solidFill>
              </a:rPr>
              <a:t>tworzenie, rozwój oraz wyposażenie infrastruktury turystycznej i rekreacyjnej, przeznaczonej na użytek publiczny, historycznie lub terytorialnie związanej z działalnością rybacką</a:t>
            </a:r>
            <a:endParaRPr lang="pl-PL" dirty="0"/>
          </a:p>
        </p:txBody>
      </p:sp>
      <p:sp>
        <p:nvSpPr>
          <p:cNvPr id="3" name="Symbol zastępczy zawartości 2"/>
          <p:cNvSpPr>
            <a:spLocks noGrp="1"/>
          </p:cNvSpPr>
          <p:nvPr>
            <p:ph idx="1"/>
          </p:nvPr>
        </p:nvSpPr>
        <p:spPr>
          <a:xfrm>
            <a:off x="2589212" y="2133599"/>
            <a:ext cx="8915400" cy="4189927"/>
          </a:xfrm>
        </p:spPr>
        <p:txBody>
          <a:bodyPr>
            <a:normAutofit/>
          </a:bodyPr>
          <a:lstStyle/>
          <a:p>
            <a:pPr lvl="0">
              <a:buClr>
                <a:srgbClr val="4A66AC"/>
              </a:buClr>
            </a:pPr>
            <a:r>
              <a:rPr lang="pl-PL" b="1" dirty="0">
                <a:solidFill>
                  <a:prstClr val="black">
                    <a:lumMod val="75000"/>
                    <a:lumOff val="25000"/>
                  </a:prstClr>
                </a:solidFill>
              </a:rPr>
              <a:t>WNIOSKODAWCA</a:t>
            </a:r>
            <a:r>
              <a:rPr lang="pl-PL" dirty="0">
                <a:solidFill>
                  <a:prstClr val="black">
                    <a:lumMod val="75000"/>
                    <a:lumOff val="25000"/>
                  </a:prstClr>
                </a:solidFill>
              </a:rPr>
              <a:t>:</a:t>
            </a:r>
          </a:p>
          <a:p>
            <a:pPr marL="0" lvl="0" indent="0">
              <a:lnSpc>
                <a:spcPct val="110000"/>
              </a:lnSpc>
              <a:buClr>
                <a:srgbClr val="4A66AC"/>
              </a:buClr>
              <a:buNone/>
            </a:pPr>
            <a:r>
              <a:rPr lang="pl-PL" b="1" dirty="0">
                <a:solidFill>
                  <a:prstClr val="black">
                    <a:lumMod val="75000"/>
                    <a:lumOff val="25000"/>
                  </a:prstClr>
                </a:solidFill>
              </a:rPr>
              <a:t>     </a:t>
            </a:r>
            <a:r>
              <a:rPr lang="pl-PL" b="1" dirty="0" smtClean="0">
                <a:solidFill>
                  <a:prstClr val="black">
                    <a:lumMod val="75000"/>
                    <a:lumOff val="25000"/>
                  </a:prstClr>
                </a:solidFill>
              </a:rPr>
              <a:t>   </a:t>
            </a:r>
            <a:r>
              <a:rPr lang="pl-PL" dirty="0" smtClean="0">
                <a:solidFill>
                  <a:prstClr val="black">
                    <a:lumMod val="75000"/>
                    <a:lumOff val="25000"/>
                  </a:prstClr>
                </a:solidFill>
              </a:rPr>
              <a:t>JST </a:t>
            </a:r>
            <a:r>
              <a:rPr lang="pl-PL" dirty="0">
                <a:solidFill>
                  <a:prstClr val="black">
                    <a:lumMod val="75000"/>
                    <a:lumOff val="25000"/>
                  </a:prstClr>
                </a:solidFill>
              </a:rPr>
              <a:t>i jednostki organizacyjne podległe tym </a:t>
            </a:r>
            <a:r>
              <a:rPr lang="pl-PL" dirty="0" smtClean="0">
                <a:solidFill>
                  <a:prstClr val="black">
                    <a:lumMod val="75000"/>
                    <a:lumOff val="25000"/>
                  </a:prstClr>
                </a:solidFill>
              </a:rPr>
              <a:t>jednostkom</a:t>
            </a:r>
            <a:endParaRPr lang="pl-PL" dirty="0">
              <a:solidFill>
                <a:prstClr val="black">
                  <a:lumMod val="75000"/>
                  <a:lumOff val="25000"/>
                </a:prstClr>
              </a:solidFill>
            </a:endParaRPr>
          </a:p>
          <a:p>
            <a:pPr lvl="0">
              <a:buClr>
                <a:srgbClr val="4A66AC"/>
              </a:buClr>
            </a:pPr>
            <a:r>
              <a:rPr lang="pl-PL" b="1" dirty="0">
                <a:solidFill>
                  <a:prstClr val="black">
                    <a:lumMod val="75000"/>
                    <a:lumOff val="25000"/>
                  </a:prstClr>
                </a:solidFill>
              </a:rPr>
              <a:t>DOFINANSOWANIE </a:t>
            </a:r>
            <a:r>
              <a:rPr lang="pl-PL" dirty="0">
                <a:solidFill>
                  <a:prstClr val="black">
                    <a:lumMod val="75000"/>
                    <a:lumOff val="25000"/>
                  </a:prstClr>
                </a:solidFill>
              </a:rPr>
              <a:t>– 50% kosztów kwalifikowanych, </a:t>
            </a:r>
            <a:r>
              <a:rPr lang="pl-PL" dirty="0" smtClean="0">
                <a:solidFill>
                  <a:prstClr val="black">
                    <a:lumMod val="75000"/>
                    <a:lumOff val="25000"/>
                  </a:prstClr>
                </a:solidFill>
              </a:rPr>
              <a:t>85</a:t>
            </a:r>
            <a:r>
              <a:rPr lang="pl-PL" dirty="0">
                <a:solidFill>
                  <a:prstClr val="black">
                    <a:lumMod val="75000"/>
                    <a:lumOff val="25000"/>
                  </a:prstClr>
                </a:solidFill>
              </a:rPr>
              <a:t>%, gdy spełnia wszystkie kryteria, tzn. jest w interesie zbiorowym, ma zbiorowego beneficjenta, zapewnia publiczny dostęp do wyników projektu, projekt ma innowacyjne właściwości na szczeblu </a:t>
            </a:r>
            <a:r>
              <a:rPr lang="pl-PL" dirty="0" smtClean="0">
                <a:solidFill>
                  <a:prstClr val="black">
                    <a:lumMod val="75000"/>
                    <a:lumOff val="25000"/>
                  </a:prstClr>
                </a:solidFill>
              </a:rPr>
              <a:t>lokalnym</a:t>
            </a:r>
            <a:endParaRPr lang="pl-PL" dirty="0">
              <a:solidFill>
                <a:prstClr val="black">
                  <a:lumMod val="75000"/>
                  <a:lumOff val="25000"/>
                </a:prstClr>
              </a:solidFill>
            </a:endParaRPr>
          </a:p>
          <a:p>
            <a:pPr lvl="0">
              <a:buClr>
                <a:srgbClr val="4A66AC"/>
              </a:buClr>
            </a:pPr>
            <a:r>
              <a:rPr lang="pl-PL" b="1" dirty="0">
                <a:solidFill>
                  <a:prstClr val="black">
                    <a:lumMod val="75000"/>
                    <a:lumOff val="25000"/>
                  </a:prstClr>
                </a:solidFill>
              </a:rPr>
              <a:t>Na co?</a:t>
            </a:r>
            <a:r>
              <a:rPr lang="pl-PL" dirty="0">
                <a:solidFill>
                  <a:prstClr val="black">
                    <a:lumMod val="75000"/>
                    <a:lumOff val="25000"/>
                  </a:prstClr>
                </a:solidFill>
              </a:rPr>
              <a:t>- </a:t>
            </a:r>
            <a:r>
              <a:rPr lang="pl-PL" dirty="0" smtClean="0">
                <a:solidFill>
                  <a:prstClr val="black">
                    <a:lumMod val="75000"/>
                    <a:lumOff val="25000"/>
                  </a:prstClr>
                </a:solidFill>
              </a:rPr>
              <a:t>tworzenie miejsc rekreacji i wypoczynku na użytek publiczny</a:t>
            </a:r>
            <a:endParaRPr lang="pl-PL" dirty="0">
              <a:solidFill>
                <a:prstClr val="black">
                  <a:lumMod val="75000"/>
                  <a:lumOff val="25000"/>
                </a:prstClr>
              </a:solidFill>
            </a:endParaRPr>
          </a:p>
          <a:p>
            <a:endParaRPr lang="pl-PL" dirty="0"/>
          </a:p>
        </p:txBody>
      </p:sp>
    </p:spTree>
    <p:extLst>
      <p:ext uri="{BB962C8B-B14F-4D97-AF65-F5344CB8AC3E}">
        <p14:creationId xmlns:p14="http://schemas.microsoft.com/office/powerpoint/2010/main" xmlns="" val="394445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36576" lvl="0" indent="0" algn="ctr" defTabSz="914400">
              <a:spcBef>
                <a:spcPct val="20000"/>
              </a:spcBef>
              <a:buClr>
                <a:srgbClr val="1CADE4"/>
              </a:buClr>
              <a:buSzPct val="80000"/>
              <a:buNone/>
            </a:pPr>
            <a:r>
              <a:rPr lang="pl-PL" sz="2800" b="1" dirty="0">
                <a:solidFill>
                  <a:prstClr val="black"/>
                </a:solidFill>
                <a:latin typeface="Palatino Linotype" panose="02040502050505030304"/>
              </a:rPr>
              <a:t>Termin </a:t>
            </a:r>
            <a:r>
              <a:rPr lang="pl-PL" sz="2800" b="1" dirty="0" smtClean="0">
                <a:solidFill>
                  <a:prstClr val="black"/>
                </a:solidFill>
                <a:latin typeface="Palatino Linotype" panose="02040502050505030304"/>
              </a:rPr>
              <a:t>II naboru </a:t>
            </a:r>
            <a:r>
              <a:rPr lang="pl-PL" sz="2800" b="1" dirty="0">
                <a:solidFill>
                  <a:prstClr val="black"/>
                </a:solidFill>
                <a:latin typeface="Palatino Linotype" panose="02040502050505030304"/>
              </a:rPr>
              <a:t>wniosków o dofinansowanie</a:t>
            </a:r>
          </a:p>
          <a:p>
            <a:pPr marL="36576" lvl="0" indent="0" algn="ctr" defTabSz="914400">
              <a:spcBef>
                <a:spcPct val="20000"/>
              </a:spcBef>
              <a:buClr>
                <a:srgbClr val="1CADE4"/>
              </a:buClr>
              <a:buSzPct val="80000"/>
              <a:buNone/>
            </a:pPr>
            <a:endParaRPr lang="pl-PL" sz="2800" b="1" dirty="0">
              <a:solidFill>
                <a:prstClr val="black"/>
              </a:solidFill>
              <a:latin typeface="Palatino Linotype" panose="02040502050505030304"/>
            </a:endParaRPr>
          </a:p>
          <a:p>
            <a:pPr marL="36576" lvl="0" indent="0" algn="ctr" defTabSz="914400">
              <a:spcBef>
                <a:spcPct val="20000"/>
              </a:spcBef>
              <a:buClr>
                <a:srgbClr val="1CADE4"/>
              </a:buClr>
              <a:buSzPct val="80000"/>
              <a:buNone/>
            </a:pPr>
            <a:r>
              <a:rPr lang="pl-PL" sz="2800" b="1" dirty="0">
                <a:solidFill>
                  <a:prstClr val="black"/>
                </a:solidFill>
                <a:latin typeface="Palatino Linotype" panose="02040502050505030304"/>
              </a:rPr>
              <a:t>15 stycznia 2018 r. – 09 lutego 2018 r.</a:t>
            </a:r>
          </a:p>
          <a:p>
            <a:endParaRPr lang="pl-PL" dirty="0"/>
          </a:p>
        </p:txBody>
      </p:sp>
    </p:spTree>
    <p:extLst>
      <p:ext uri="{BB962C8B-B14F-4D97-AF65-F5344CB8AC3E}">
        <p14:creationId xmlns:p14="http://schemas.microsoft.com/office/powerpoint/2010/main" xmlns="" val="2506381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73818" y="624110"/>
            <a:ext cx="10306372" cy="1280890"/>
          </a:xfrm>
        </p:spPr>
        <p:txBody>
          <a:bodyPr>
            <a:normAutofit fontScale="90000"/>
          </a:bodyPr>
          <a:lstStyle/>
          <a:p>
            <a:r>
              <a:rPr lang="pl-PL" sz="2800" b="1" dirty="0">
                <a:latin typeface="Times New Roman" panose="02020603050405020304" pitchFamily="18" charset="0"/>
                <a:ea typeface="Calibri" panose="020F0502020204030204" pitchFamily="34" charset="0"/>
              </a:rPr>
              <a:t>3.2.1 Tworzenie lub rozwój muzeów, skansenów, miejsc pamięci i innych tego rodzaju obiektów </a:t>
            </a:r>
            <a:r>
              <a:rPr lang="pl-PL" sz="2800" b="1" u="sng" dirty="0">
                <a:latin typeface="Times New Roman" panose="02020603050405020304" pitchFamily="18" charset="0"/>
                <a:ea typeface="Calibri" panose="020F0502020204030204" pitchFamily="34" charset="0"/>
              </a:rPr>
              <a:t>związanych </a:t>
            </a:r>
            <a:r>
              <a:rPr lang="pl-PL" sz="2800" b="1" dirty="0">
                <a:latin typeface="Times New Roman" panose="02020603050405020304" pitchFamily="18" charset="0"/>
                <a:ea typeface="Calibri" panose="020F0502020204030204" pitchFamily="34" charset="0"/>
              </a:rPr>
              <a:t>w szczególności z historią i tradycjami sektora rybackiego na obszarze objętym LSR – w ramach zakresu, o którym mowa w §7 pkt 1 lit. a i b rozporządzenia o wdrażaniu LSR</a:t>
            </a:r>
            <a:endParaRPr lang="pl-PL" sz="2800" b="1" dirty="0"/>
          </a:p>
        </p:txBody>
      </p:sp>
      <p:sp>
        <p:nvSpPr>
          <p:cNvPr id="3" name="Symbol zastępczy zawartości 2"/>
          <p:cNvSpPr>
            <a:spLocks noGrp="1"/>
          </p:cNvSpPr>
          <p:nvPr>
            <p:ph idx="1"/>
          </p:nvPr>
        </p:nvSpPr>
        <p:spPr>
          <a:xfrm>
            <a:off x="1673818" y="3084163"/>
            <a:ext cx="9830794" cy="3059534"/>
          </a:xfrm>
        </p:spPr>
        <p:txBody>
          <a:bodyPr/>
          <a:lstStyle/>
          <a:p>
            <a:pPr marL="0" lvl="0" indent="0">
              <a:buClr>
                <a:srgbClr val="4A66AC"/>
              </a:buClr>
              <a:buNone/>
            </a:pPr>
            <a:r>
              <a:rPr lang="pl-PL" sz="2400" dirty="0">
                <a:solidFill>
                  <a:prstClr val="black">
                    <a:lumMod val="75000"/>
                    <a:lumOff val="25000"/>
                  </a:prstClr>
                </a:solidFill>
                <a:latin typeface="Times New Roman" panose="02020603050405020304" pitchFamily="18" charset="0"/>
                <a:ea typeface="Calibri" panose="020F0502020204030204" pitchFamily="34" charset="0"/>
              </a:rPr>
              <a:t>Limit środków w ramach naboru - </a:t>
            </a: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180 </a:t>
            </a:r>
            <a:r>
              <a:rPr lang="pl-PL" sz="2400" dirty="0">
                <a:solidFill>
                  <a:prstClr val="black">
                    <a:lumMod val="75000"/>
                    <a:lumOff val="25000"/>
                  </a:prstClr>
                </a:solidFill>
                <a:latin typeface="Times New Roman" panose="02020603050405020304" pitchFamily="18" charset="0"/>
                <a:ea typeface="Calibri" panose="020F0502020204030204" pitchFamily="34" charset="0"/>
              </a:rPr>
              <a:t>000,00</a:t>
            </a:r>
          </a:p>
          <a:p>
            <a:pPr marL="0" lvl="0" indent="0">
              <a:buClr>
                <a:srgbClr val="4A66AC"/>
              </a:buClr>
              <a:buNone/>
            </a:pPr>
            <a:r>
              <a:rPr lang="pl-PL" sz="2400" dirty="0">
                <a:solidFill>
                  <a:prstClr val="black">
                    <a:lumMod val="75000"/>
                    <a:lumOff val="25000"/>
                  </a:prstClr>
                </a:solidFill>
                <a:latin typeface="Times New Roman" panose="02020603050405020304" pitchFamily="18" charset="0"/>
              </a:rPr>
              <a:t>Maksymalna kwota pomocy dla poszczególnych operacji; </a:t>
            </a:r>
            <a:r>
              <a:rPr lang="pl-PL" sz="2400" dirty="0" smtClean="0">
                <a:solidFill>
                  <a:prstClr val="black">
                    <a:lumMod val="75000"/>
                    <a:lumOff val="25000"/>
                  </a:prstClr>
                </a:solidFill>
                <a:latin typeface="Times New Roman" panose="02020603050405020304" pitchFamily="18" charset="0"/>
              </a:rPr>
              <a:t>180 </a:t>
            </a:r>
            <a:r>
              <a:rPr lang="pl-PL" sz="2400" dirty="0">
                <a:solidFill>
                  <a:prstClr val="black">
                    <a:lumMod val="75000"/>
                    <a:lumOff val="25000"/>
                  </a:prstClr>
                </a:solidFill>
                <a:latin typeface="Times New Roman" panose="02020603050405020304" pitchFamily="18" charset="0"/>
              </a:rPr>
              <a:t>000,00 </a:t>
            </a:r>
            <a:endParaRPr lang="pl-PL" sz="2400" dirty="0">
              <a:solidFill>
                <a:prstClr val="black">
                  <a:lumMod val="75000"/>
                  <a:lumOff val="25000"/>
                </a:prstClr>
              </a:solidFill>
            </a:endParaRPr>
          </a:p>
          <a:p>
            <a:pPr marL="0" indent="0">
              <a:buNone/>
            </a:pPr>
            <a:endParaRPr lang="pl-PL" dirty="0"/>
          </a:p>
        </p:txBody>
      </p:sp>
    </p:spTree>
    <p:extLst>
      <p:ext uri="{BB962C8B-B14F-4D97-AF65-F5344CB8AC3E}">
        <p14:creationId xmlns:p14="http://schemas.microsoft.com/office/powerpoint/2010/main" xmlns="" val="1792960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22739" y="624109"/>
            <a:ext cx="9881874" cy="1578177"/>
          </a:xfrm>
        </p:spPr>
        <p:txBody>
          <a:bodyPr>
            <a:normAutofit fontScale="90000"/>
          </a:bodyPr>
          <a:lstStyle/>
          <a:p>
            <a:r>
              <a:rPr lang="pl-PL" sz="2500" b="1" dirty="0">
                <a:solidFill>
                  <a:prstClr val="black">
                    <a:lumMod val="85000"/>
                    <a:lumOff val="15000"/>
                  </a:prstClr>
                </a:solidFill>
                <a:latin typeface="Times New Roman" panose="02020603050405020304" pitchFamily="18" charset="0"/>
                <a:ea typeface="Calibri" panose="020F0502020204030204" pitchFamily="34" charset="0"/>
              </a:rPr>
              <a:t>§7 pkt 1 lit. a i b rozporządzenia o wdrażaniu </a:t>
            </a:r>
            <a:r>
              <a:rPr lang="pl-PL" sz="2500" b="1" dirty="0" smtClean="0">
                <a:solidFill>
                  <a:prstClr val="black">
                    <a:lumMod val="85000"/>
                    <a:lumOff val="15000"/>
                  </a:prstClr>
                </a:solidFill>
                <a:latin typeface="Times New Roman" panose="02020603050405020304" pitchFamily="18" charset="0"/>
                <a:ea typeface="Calibri" panose="020F0502020204030204" pitchFamily="34" charset="0"/>
              </a:rPr>
              <a:t>LSR</a:t>
            </a:r>
            <a:br>
              <a:rPr lang="pl-PL" sz="2500" b="1" dirty="0" smtClean="0">
                <a:solidFill>
                  <a:prstClr val="black">
                    <a:lumMod val="85000"/>
                    <a:lumOff val="15000"/>
                  </a:prstClr>
                </a:solidFill>
                <a:latin typeface="Times New Roman" panose="02020603050405020304" pitchFamily="18" charset="0"/>
                <a:ea typeface="Calibri" panose="020F0502020204030204" pitchFamily="34" charset="0"/>
              </a:rPr>
            </a:br>
            <a:r>
              <a:rPr lang="pl-PL" sz="1600" b="1" dirty="0">
                <a:solidFill>
                  <a:prstClr val="black">
                    <a:lumMod val="75000"/>
                    <a:lumOff val="25000"/>
                  </a:prstClr>
                </a:solidFill>
              </a:rPr>
              <a:t>a) tworzenie, rozwój oraz wyposażenie infrastruktury turystycznej i rekreacyjnej, przeznaczonej na użytek publiczny, historycznie lub terytorialnie związanej z działalnością </a:t>
            </a:r>
            <a:r>
              <a:rPr lang="pl-PL" sz="1600" b="1" dirty="0" smtClean="0">
                <a:solidFill>
                  <a:prstClr val="black">
                    <a:lumMod val="75000"/>
                    <a:lumOff val="25000"/>
                  </a:prstClr>
                </a:solidFill>
              </a:rPr>
              <a:t>rybacką,</a:t>
            </a:r>
            <a:br>
              <a:rPr lang="pl-PL" sz="1600" b="1" dirty="0" smtClean="0">
                <a:solidFill>
                  <a:prstClr val="black">
                    <a:lumMod val="75000"/>
                    <a:lumOff val="25000"/>
                  </a:prstClr>
                </a:solidFill>
              </a:rPr>
            </a:br>
            <a:r>
              <a:rPr lang="pl-PL" sz="1600" b="1" dirty="0" smtClean="0">
                <a:solidFill>
                  <a:prstClr val="black">
                    <a:lumMod val="75000"/>
                    <a:lumOff val="25000"/>
                  </a:prstClr>
                </a:solidFill>
              </a:rPr>
              <a:t/>
            </a:r>
            <a:br>
              <a:rPr lang="pl-PL" sz="1600" b="1" dirty="0" smtClean="0">
                <a:solidFill>
                  <a:prstClr val="black">
                    <a:lumMod val="75000"/>
                    <a:lumOff val="25000"/>
                  </a:prstClr>
                </a:solidFill>
              </a:rPr>
            </a:br>
            <a:r>
              <a:rPr lang="pl-PL" sz="1600" b="1" dirty="0" smtClean="0">
                <a:solidFill>
                  <a:prstClr val="black">
                    <a:lumMod val="75000"/>
                    <a:lumOff val="25000"/>
                  </a:prstClr>
                </a:solidFill>
              </a:rPr>
              <a:t>b)promowanie, zachowanie lub upowszechnianie dziedzictwa kulturowego rybołówstwa i akwakultury oraz morskiego dziedzictwa kulturowego</a:t>
            </a:r>
            <a:endParaRPr lang="pl-PL" sz="1600" dirty="0"/>
          </a:p>
        </p:txBody>
      </p:sp>
      <p:sp>
        <p:nvSpPr>
          <p:cNvPr id="3" name="Symbol zastępczy zawartości 2"/>
          <p:cNvSpPr>
            <a:spLocks noGrp="1"/>
          </p:cNvSpPr>
          <p:nvPr>
            <p:ph idx="1"/>
          </p:nvPr>
        </p:nvSpPr>
        <p:spPr>
          <a:xfrm>
            <a:off x="1777285" y="2498500"/>
            <a:ext cx="9727327" cy="3412721"/>
          </a:xfrm>
        </p:spPr>
        <p:txBody>
          <a:bodyPr>
            <a:normAutofit fontScale="85000" lnSpcReduction="20000"/>
          </a:bodyPr>
          <a:lstStyle/>
          <a:p>
            <a:pPr lvl="0">
              <a:buClr>
                <a:srgbClr val="4A66AC"/>
              </a:buClr>
            </a:pPr>
            <a:r>
              <a:rPr lang="pl-PL" b="1" dirty="0">
                <a:solidFill>
                  <a:prstClr val="black">
                    <a:lumMod val="75000"/>
                    <a:lumOff val="25000"/>
                  </a:prstClr>
                </a:solidFill>
              </a:rPr>
              <a:t>WNIOSKODAWCA</a:t>
            </a:r>
            <a:r>
              <a:rPr lang="pl-PL" dirty="0">
                <a:solidFill>
                  <a:prstClr val="black">
                    <a:lumMod val="75000"/>
                    <a:lumOff val="25000"/>
                  </a:prstClr>
                </a:solidFill>
              </a:rPr>
              <a:t>:</a:t>
            </a:r>
          </a:p>
          <a:p>
            <a:pPr marL="0" lvl="0" indent="0">
              <a:lnSpc>
                <a:spcPct val="110000"/>
              </a:lnSpc>
              <a:buClr>
                <a:srgbClr val="4A66AC"/>
              </a:buClr>
              <a:buNone/>
            </a:pPr>
            <a:r>
              <a:rPr lang="pl-PL" b="1" dirty="0">
                <a:solidFill>
                  <a:prstClr val="black">
                    <a:lumMod val="75000"/>
                    <a:lumOff val="25000"/>
                  </a:prstClr>
                </a:solidFill>
              </a:rPr>
              <a:t>      </a:t>
            </a:r>
            <a:r>
              <a:rPr lang="pl-PL" b="1" dirty="0" smtClean="0">
                <a:solidFill>
                  <a:prstClr val="black">
                    <a:lumMod val="75000"/>
                    <a:lumOff val="25000"/>
                  </a:prstClr>
                </a:solidFill>
              </a:rPr>
              <a:t> </a:t>
            </a:r>
            <a:r>
              <a:rPr lang="pl-PL" dirty="0" smtClean="0">
                <a:solidFill>
                  <a:prstClr val="black">
                    <a:lumMod val="75000"/>
                    <a:lumOff val="25000"/>
                  </a:prstClr>
                </a:solidFill>
              </a:rPr>
              <a:t> </a:t>
            </a:r>
            <a:r>
              <a:rPr lang="pl-PL" dirty="0">
                <a:solidFill>
                  <a:prstClr val="black">
                    <a:lumMod val="75000"/>
                    <a:lumOff val="25000"/>
                  </a:prstClr>
                </a:solidFill>
              </a:rPr>
              <a:t>JST i jednostki organizacyjne podległe tym jednostkom, NGO w </a:t>
            </a:r>
            <a:r>
              <a:rPr lang="pl-PL" dirty="0" smtClean="0">
                <a:solidFill>
                  <a:prstClr val="black">
                    <a:lumMod val="75000"/>
                    <a:lumOff val="25000"/>
                  </a:prstClr>
                </a:solidFill>
              </a:rPr>
              <a:t>rozumieniu </a:t>
            </a:r>
            <a:r>
              <a:rPr lang="pl-PL" dirty="0">
                <a:solidFill>
                  <a:prstClr val="black">
                    <a:lumMod val="75000"/>
                    <a:lumOff val="25000"/>
                  </a:prstClr>
                </a:solidFill>
              </a:rPr>
              <a:t>przepisów </a:t>
            </a:r>
            <a:endParaRPr lang="pl-PL" dirty="0" smtClean="0">
              <a:solidFill>
                <a:prstClr val="black">
                  <a:lumMod val="75000"/>
                  <a:lumOff val="25000"/>
                </a:prstClr>
              </a:solidFill>
            </a:endParaRPr>
          </a:p>
          <a:p>
            <a:pPr marL="0" lvl="0" indent="0">
              <a:lnSpc>
                <a:spcPct val="110000"/>
              </a:lnSpc>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o </a:t>
            </a:r>
            <a:r>
              <a:rPr lang="pl-PL" dirty="0">
                <a:solidFill>
                  <a:prstClr val="black">
                    <a:lumMod val="75000"/>
                    <a:lumOff val="25000"/>
                  </a:prstClr>
                </a:solidFill>
              </a:rPr>
              <a:t>działalności pożytku publicznego i  </a:t>
            </a:r>
            <a:r>
              <a:rPr lang="pl-PL" dirty="0" smtClean="0">
                <a:solidFill>
                  <a:prstClr val="black">
                    <a:lumMod val="75000"/>
                    <a:lumOff val="25000"/>
                  </a:prstClr>
                </a:solidFill>
              </a:rPr>
              <a:t>wolontariacie</a:t>
            </a:r>
            <a:r>
              <a:rPr lang="pl-PL" dirty="0">
                <a:solidFill>
                  <a:prstClr val="black">
                    <a:lumMod val="75000"/>
                    <a:lumOff val="25000"/>
                  </a:prstClr>
                </a:solidFill>
              </a:rPr>
              <a:t>, których celem statutowym jest </a:t>
            </a:r>
            <a:endParaRPr lang="pl-PL" dirty="0" smtClean="0">
              <a:solidFill>
                <a:prstClr val="black">
                  <a:lumMod val="75000"/>
                  <a:lumOff val="25000"/>
                </a:prstClr>
              </a:solidFill>
            </a:endParaRPr>
          </a:p>
          <a:p>
            <a:pPr marL="0" lvl="0" indent="0">
              <a:lnSpc>
                <a:spcPct val="110000"/>
              </a:lnSpc>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działalność </a:t>
            </a:r>
            <a:r>
              <a:rPr lang="pl-PL" dirty="0">
                <a:solidFill>
                  <a:prstClr val="black">
                    <a:lumMod val="75000"/>
                    <a:lumOff val="25000"/>
                  </a:prstClr>
                </a:solidFill>
              </a:rPr>
              <a:t>na rzecz </a:t>
            </a:r>
            <a:r>
              <a:rPr lang="pl-PL" dirty="0" smtClean="0">
                <a:solidFill>
                  <a:prstClr val="black">
                    <a:lumMod val="75000"/>
                    <a:lumOff val="25000"/>
                  </a:prstClr>
                </a:solidFill>
              </a:rPr>
              <a:t>rozwoju </a:t>
            </a:r>
            <a:r>
              <a:rPr lang="pl-PL" dirty="0">
                <a:solidFill>
                  <a:prstClr val="black">
                    <a:lumMod val="75000"/>
                    <a:lumOff val="25000"/>
                  </a:prstClr>
                </a:solidFill>
              </a:rPr>
              <a:t>sektora rybołówstwa i </a:t>
            </a:r>
            <a:r>
              <a:rPr lang="pl-PL" dirty="0" smtClean="0">
                <a:solidFill>
                  <a:prstClr val="black">
                    <a:lumMod val="75000"/>
                    <a:lumOff val="25000"/>
                  </a:prstClr>
                </a:solidFill>
              </a:rPr>
              <a:t>akwakultury, przedstawiciele </a:t>
            </a:r>
          </a:p>
          <a:p>
            <a:pPr marL="0" lvl="0" indent="0">
              <a:lnSpc>
                <a:spcPct val="110000"/>
              </a:lnSpc>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sektora rybackiego</a:t>
            </a:r>
            <a:endParaRPr lang="pl-PL" dirty="0">
              <a:solidFill>
                <a:prstClr val="black">
                  <a:lumMod val="75000"/>
                  <a:lumOff val="25000"/>
                </a:prstClr>
              </a:solidFill>
            </a:endParaRPr>
          </a:p>
          <a:p>
            <a:pPr marL="0" lvl="0" indent="0">
              <a:buClr>
                <a:srgbClr val="4A66AC"/>
              </a:buClr>
              <a:buNone/>
            </a:pPr>
            <a:endParaRPr lang="pl-PL" dirty="0">
              <a:solidFill>
                <a:prstClr val="black">
                  <a:lumMod val="75000"/>
                  <a:lumOff val="25000"/>
                </a:prstClr>
              </a:solidFill>
            </a:endParaRPr>
          </a:p>
          <a:p>
            <a:pPr lvl="0">
              <a:buClr>
                <a:srgbClr val="4A66AC"/>
              </a:buClr>
            </a:pPr>
            <a:r>
              <a:rPr lang="pl-PL" b="1" dirty="0">
                <a:solidFill>
                  <a:prstClr val="black">
                    <a:lumMod val="75000"/>
                    <a:lumOff val="25000"/>
                  </a:prstClr>
                </a:solidFill>
              </a:rPr>
              <a:t>DOFINANSOWANIE </a:t>
            </a:r>
            <a:r>
              <a:rPr lang="pl-PL" dirty="0">
                <a:solidFill>
                  <a:prstClr val="black">
                    <a:lumMod val="75000"/>
                    <a:lumOff val="25000"/>
                  </a:prstClr>
                </a:solidFill>
              </a:rPr>
              <a:t>– 50% kosztów kwalifikowanych, 85%, gdy spełnia wszystkie kryteria, tzn. jest w interesie zbiorowym, ma zbiorowego beneficjenta, zapewnia publiczny dostęp do wyników projektu, projekt ma innowacyjne właściwości na szczeblu </a:t>
            </a:r>
            <a:r>
              <a:rPr lang="pl-PL" dirty="0" smtClean="0">
                <a:solidFill>
                  <a:prstClr val="black">
                    <a:lumMod val="75000"/>
                    <a:lumOff val="25000"/>
                  </a:prstClr>
                </a:solidFill>
              </a:rPr>
              <a:t>lokalnym</a:t>
            </a:r>
          </a:p>
          <a:p>
            <a:pPr lvl="0">
              <a:buClr>
                <a:srgbClr val="4A66AC"/>
              </a:buClr>
            </a:pPr>
            <a:endParaRPr lang="pl-PL" dirty="0" smtClean="0">
              <a:solidFill>
                <a:prstClr val="black">
                  <a:lumMod val="75000"/>
                  <a:lumOff val="25000"/>
                </a:prstClr>
              </a:solidFill>
            </a:endParaRPr>
          </a:p>
          <a:p>
            <a:pPr lvl="0">
              <a:buClr>
                <a:srgbClr val="4A66AC"/>
              </a:buClr>
            </a:pPr>
            <a:r>
              <a:rPr lang="pl-PL" b="1" dirty="0" smtClean="0">
                <a:solidFill>
                  <a:prstClr val="black">
                    <a:lumMod val="75000"/>
                    <a:lumOff val="25000"/>
                  </a:prstClr>
                </a:solidFill>
              </a:rPr>
              <a:t>Na </a:t>
            </a:r>
            <a:r>
              <a:rPr lang="pl-PL" b="1" dirty="0">
                <a:solidFill>
                  <a:prstClr val="black">
                    <a:lumMod val="75000"/>
                    <a:lumOff val="25000"/>
                  </a:prstClr>
                </a:solidFill>
              </a:rPr>
              <a:t>co</a:t>
            </a:r>
            <a:r>
              <a:rPr lang="pl-PL" b="1" dirty="0" smtClean="0">
                <a:solidFill>
                  <a:prstClr val="black">
                    <a:lumMod val="75000"/>
                    <a:lumOff val="25000"/>
                  </a:prstClr>
                </a:solidFill>
              </a:rPr>
              <a:t>?</a:t>
            </a:r>
            <a:r>
              <a:rPr lang="pl-PL" dirty="0" smtClean="0">
                <a:solidFill>
                  <a:prstClr val="black">
                    <a:lumMod val="75000"/>
                    <a:lumOff val="25000"/>
                  </a:prstClr>
                </a:solidFill>
              </a:rPr>
              <a:t>- tworzenie, rozwój muzeów, skansenów, miejsc pamięci…związanych z historią i tradycjami sektora rybackiego</a:t>
            </a:r>
            <a:endParaRPr lang="pl-PL" dirty="0">
              <a:solidFill>
                <a:prstClr val="black">
                  <a:lumMod val="75000"/>
                  <a:lumOff val="25000"/>
                </a:prstClr>
              </a:solidFill>
            </a:endParaRPr>
          </a:p>
          <a:p>
            <a:pPr marL="0" indent="0">
              <a:buNone/>
            </a:pPr>
            <a:endParaRPr lang="pl-PL" dirty="0"/>
          </a:p>
        </p:txBody>
      </p:sp>
    </p:spTree>
    <p:extLst>
      <p:ext uri="{BB962C8B-B14F-4D97-AF65-F5344CB8AC3E}">
        <p14:creationId xmlns:p14="http://schemas.microsoft.com/office/powerpoint/2010/main" xmlns="" val="3596602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82305" y="624109"/>
            <a:ext cx="9722307" cy="1359673"/>
          </a:xfrm>
        </p:spPr>
        <p:txBody>
          <a:bodyPr>
            <a:normAutofit fontScale="90000"/>
          </a:bodyPr>
          <a:lstStyle/>
          <a:p>
            <a:r>
              <a:rPr lang="pl-PL" sz="2400" b="1" dirty="0">
                <a:latin typeface="Times New Roman" panose="02020603050405020304" pitchFamily="18" charset="0"/>
                <a:ea typeface="Calibri" panose="020F0502020204030204" pitchFamily="34" charset="0"/>
              </a:rPr>
              <a:t>3.2.2 Inicjatywy związane z promocją obszaru, jego historii i tradycji, </a:t>
            </a:r>
            <a:r>
              <a:rPr lang="pl-PL" sz="2400" b="1" u="sng" dirty="0">
                <a:latin typeface="Times New Roman" panose="02020603050405020304" pitchFamily="18" charset="0"/>
                <a:ea typeface="Calibri" panose="020F0502020204030204" pitchFamily="34" charset="0"/>
              </a:rPr>
              <a:t>niezwiązane </a:t>
            </a:r>
            <a:r>
              <a:rPr lang="pl-PL" sz="2400" b="1" dirty="0">
                <a:latin typeface="Times New Roman" panose="02020603050405020304" pitchFamily="18" charset="0"/>
                <a:ea typeface="Calibri" panose="020F0502020204030204" pitchFamily="34" charset="0"/>
              </a:rPr>
              <a:t>z tworzeniem lub rozwojem muzeów, skansenów, miejsc pamięci albo innych tego rodzaju obiektów – w ramach zakresu, o którym mowa w §7 pkt 1 lit. b rozporządzenia o wdrażaniu LSR</a:t>
            </a:r>
            <a:endParaRPr lang="pl-PL" sz="2400" b="1" dirty="0"/>
          </a:p>
        </p:txBody>
      </p:sp>
      <p:sp>
        <p:nvSpPr>
          <p:cNvPr id="3" name="Symbol zastępczy zawartości 2"/>
          <p:cNvSpPr>
            <a:spLocks noGrp="1"/>
          </p:cNvSpPr>
          <p:nvPr>
            <p:ph idx="1"/>
          </p:nvPr>
        </p:nvSpPr>
        <p:spPr>
          <a:xfrm>
            <a:off x="1782305" y="2820692"/>
            <a:ext cx="9722307" cy="3090530"/>
          </a:xfrm>
        </p:spPr>
        <p:txBody>
          <a:bodyPr/>
          <a:lstStyle/>
          <a:p>
            <a:pPr marL="0" lvl="0" indent="0">
              <a:buClr>
                <a:srgbClr val="4A66AC"/>
              </a:buClr>
              <a:buNone/>
            </a:pPr>
            <a:r>
              <a:rPr lang="pl-PL" sz="2400" dirty="0">
                <a:solidFill>
                  <a:prstClr val="black">
                    <a:lumMod val="75000"/>
                    <a:lumOff val="25000"/>
                  </a:prstClr>
                </a:solidFill>
                <a:latin typeface="Times New Roman" panose="02020603050405020304" pitchFamily="18" charset="0"/>
                <a:ea typeface="Calibri" panose="020F0502020204030204" pitchFamily="34" charset="0"/>
              </a:rPr>
              <a:t>Limit środków w ramach naboru - </a:t>
            </a:r>
            <a:r>
              <a:rPr lang="pl-PL" sz="2400" dirty="0" smtClean="0">
                <a:solidFill>
                  <a:prstClr val="black">
                    <a:lumMod val="75000"/>
                    <a:lumOff val="25000"/>
                  </a:prstClr>
                </a:solidFill>
                <a:latin typeface="Times New Roman" panose="02020603050405020304" pitchFamily="18" charset="0"/>
                <a:ea typeface="Calibri" panose="020F0502020204030204" pitchFamily="34" charset="0"/>
              </a:rPr>
              <a:t>55 </a:t>
            </a:r>
            <a:r>
              <a:rPr lang="pl-PL" sz="2400" dirty="0">
                <a:solidFill>
                  <a:prstClr val="black">
                    <a:lumMod val="75000"/>
                    <a:lumOff val="25000"/>
                  </a:prstClr>
                </a:solidFill>
                <a:latin typeface="Times New Roman" panose="02020603050405020304" pitchFamily="18" charset="0"/>
                <a:ea typeface="Calibri" panose="020F0502020204030204" pitchFamily="34" charset="0"/>
              </a:rPr>
              <a:t>000,00</a:t>
            </a:r>
          </a:p>
          <a:p>
            <a:pPr marL="0" lvl="0" indent="0">
              <a:buClr>
                <a:srgbClr val="4A66AC"/>
              </a:buClr>
              <a:buNone/>
            </a:pPr>
            <a:r>
              <a:rPr lang="pl-PL" sz="2400" dirty="0">
                <a:solidFill>
                  <a:prstClr val="black">
                    <a:lumMod val="75000"/>
                    <a:lumOff val="25000"/>
                  </a:prstClr>
                </a:solidFill>
                <a:latin typeface="Times New Roman" panose="02020603050405020304" pitchFamily="18" charset="0"/>
              </a:rPr>
              <a:t>Maksymalna kwota pomocy dla poszczególnych operacji; </a:t>
            </a:r>
            <a:r>
              <a:rPr lang="pl-PL" sz="2400" dirty="0" smtClean="0">
                <a:solidFill>
                  <a:prstClr val="black">
                    <a:lumMod val="75000"/>
                    <a:lumOff val="25000"/>
                  </a:prstClr>
                </a:solidFill>
                <a:latin typeface="Times New Roman" panose="02020603050405020304" pitchFamily="18" charset="0"/>
              </a:rPr>
              <a:t>27 500,00 </a:t>
            </a:r>
            <a:endParaRPr lang="pl-PL" sz="2400" dirty="0">
              <a:solidFill>
                <a:prstClr val="black">
                  <a:lumMod val="75000"/>
                  <a:lumOff val="25000"/>
                </a:prstClr>
              </a:solidFill>
            </a:endParaRPr>
          </a:p>
          <a:p>
            <a:pPr marL="0" indent="0">
              <a:buNone/>
            </a:pPr>
            <a:endParaRPr lang="pl-PL" dirty="0"/>
          </a:p>
        </p:txBody>
      </p:sp>
    </p:spTree>
    <p:extLst>
      <p:ext uri="{BB962C8B-B14F-4D97-AF65-F5344CB8AC3E}">
        <p14:creationId xmlns:p14="http://schemas.microsoft.com/office/powerpoint/2010/main" xmlns="" val="6821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67437" y="624110"/>
            <a:ext cx="9637175" cy="1280890"/>
          </a:xfrm>
        </p:spPr>
        <p:txBody>
          <a:bodyPr>
            <a:normAutofit/>
          </a:bodyPr>
          <a:lstStyle/>
          <a:p>
            <a:r>
              <a:rPr lang="pl-PL" sz="2300" b="1" dirty="0">
                <a:solidFill>
                  <a:prstClr val="black">
                    <a:lumMod val="85000"/>
                    <a:lumOff val="15000"/>
                  </a:prstClr>
                </a:solidFill>
                <a:latin typeface="Times New Roman" panose="02020603050405020304" pitchFamily="18" charset="0"/>
                <a:ea typeface="Calibri" panose="020F0502020204030204" pitchFamily="34" charset="0"/>
              </a:rPr>
              <a:t>§7 pkt 1 lit. </a:t>
            </a:r>
            <a:r>
              <a:rPr lang="pl-PL" sz="2300" b="1" dirty="0" smtClean="0">
                <a:solidFill>
                  <a:prstClr val="black">
                    <a:lumMod val="85000"/>
                    <a:lumOff val="15000"/>
                  </a:prstClr>
                </a:solidFill>
                <a:latin typeface="Times New Roman" panose="02020603050405020304" pitchFamily="18" charset="0"/>
                <a:ea typeface="Calibri" panose="020F0502020204030204" pitchFamily="34" charset="0"/>
              </a:rPr>
              <a:t>b </a:t>
            </a:r>
            <a:r>
              <a:rPr lang="pl-PL" sz="2300" b="1" dirty="0">
                <a:solidFill>
                  <a:prstClr val="black">
                    <a:lumMod val="85000"/>
                    <a:lumOff val="15000"/>
                  </a:prstClr>
                </a:solidFill>
                <a:latin typeface="Times New Roman" panose="02020603050405020304" pitchFamily="18" charset="0"/>
                <a:ea typeface="Calibri" panose="020F0502020204030204" pitchFamily="34" charset="0"/>
              </a:rPr>
              <a:t>rozporządzenia o wdrażaniu LSR</a:t>
            </a:r>
            <a:br>
              <a:rPr lang="pl-PL" sz="2300" b="1" dirty="0">
                <a:solidFill>
                  <a:prstClr val="black">
                    <a:lumMod val="85000"/>
                    <a:lumOff val="15000"/>
                  </a:prstClr>
                </a:solidFill>
                <a:latin typeface="Times New Roman" panose="02020603050405020304" pitchFamily="18" charset="0"/>
                <a:ea typeface="Calibri" panose="020F0502020204030204" pitchFamily="34" charset="0"/>
              </a:rPr>
            </a:br>
            <a:r>
              <a:rPr lang="pl-PL" sz="1400" b="1" dirty="0">
                <a:solidFill>
                  <a:prstClr val="black">
                    <a:lumMod val="75000"/>
                    <a:lumOff val="25000"/>
                  </a:prstClr>
                </a:solidFill>
              </a:rPr>
              <a:t/>
            </a:r>
            <a:br>
              <a:rPr lang="pl-PL" sz="1400" b="1" dirty="0">
                <a:solidFill>
                  <a:prstClr val="black">
                    <a:lumMod val="75000"/>
                    <a:lumOff val="25000"/>
                  </a:prstClr>
                </a:solidFill>
              </a:rPr>
            </a:br>
            <a:r>
              <a:rPr lang="pl-PL" sz="1400" b="1" dirty="0">
                <a:solidFill>
                  <a:prstClr val="black">
                    <a:lumMod val="75000"/>
                    <a:lumOff val="25000"/>
                  </a:prstClr>
                </a:solidFill>
              </a:rPr>
              <a:t>b)promowanie, zachowanie lub upowszechnianie dziedzictwa kulturowego rybołówstwa i akwakultury oraz morskiego dziedzictwa kulturowego</a:t>
            </a:r>
            <a:endParaRPr lang="pl-PL" dirty="0"/>
          </a:p>
        </p:txBody>
      </p:sp>
      <p:sp>
        <p:nvSpPr>
          <p:cNvPr id="3" name="Symbol zastępczy zawartości 2"/>
          <p:cNvSpPr>
            <a:spLocks noGrp="1"/>
          </p:cNvSpPr>
          <p:nvPr>
            <p:ph idx="1"/>
          </p:nvPr>
        </p:nvSpPr>
        <p:spPr>
          <a:xfrm>
            <a:off x="1867437" y="2133600"/>
            <a:ext cx="9637175" cy="3777622"/>
          </a:xfrm>
        </p:spPr>
        <p:txBody>
          <a:bodyPr>
            <a:normAutofit lnSpcReduction="10000"/>
          </a:bodyPr>
          <a:lstStyle/>
          <a:p>
            <a:pPr lvl="0">
              <a:buClr>
                <a:srgbClr val="4A66AC"/>
              </a:buClr>
            </a:pPr>
            <a:r>
              <a:rPr lang="pl-PL" sz="1700" b="1" dirty="0">
                <a:solidFill>
                  <a:prstClr val="black">
                    <a:lumMod val="75000"/>
                    <a:lumOff val="25000"/>
                  </a:prstClr>
                </a:solidFill>
              </a:rPr>
              <a:t>WNIOSKODAWCA</a:t>
            </a:r>
            <a:r>
              <a:rPr lang="pl-PL" sz="1700" dirty="0">
                <a:solidFill>
                  <a:prstClr val="black">
                    <a:lumMod val="75000"/>
                    <a:lumOff val="25000"/>
                  </a:prstClr>
                </a:solidFill>
              </a:rPr>
              <a:t>:</a:t>
            </a:r>
          </a:p>
          <a:p>
            <a:pPr marL="0" lvl="0" indent="0">
              <a:lnSpc>
                <a:spcPct val="110000"/>
              </a:lnSpc>
              <a:buClr>
                <a:srgbClr val="4A66AC"/>
              </a:buClr>
              <a:buNone/>
            </a:pPr>
            <a:r>
              <a:rPr lang="pl-PL" sz="1700" b="1" dirty="0">
                <a:solidFill>
                  <a:prstClr val="black">
                    <a:lumMod val="75000"/>
                    <a:lumOff val="25000"/>
                  </a:prstClr>
                </a:solidFill>
              </a:rPr>
              <a:t>      </a:t>
            </a:r>
            <a:r>
              <a:rPr lang="pl-PL" sz="1700" b="1" dirty="0" smtClean="0">
                <a:solidFill>
                  <a:prstClr val="black">
                    <a:lumMod val="75000"/>
                    <a:lumOff val="25000"/>
                  </a:prstClr>
                </a:solidFill>
              </a:rPr>
              <a:t>    </a:t>
            </a:r>
            <a:r>
              <a:rPr lang="pl-PL" sz="1700" dirty="0" smtClean="0">
                <a:solidFill>
                  <a:prstClr val="black">
                    <a:lumMod val="75000"/>
                    <a:lumOff val="25000"/>
                  </a:prstClr>
                </a:solidFill>
              </a:rPr>
              <a:t>JST </a:t>
            </a:r>
            <a:r>
              <a:rPr lang="pl-PL" sz="1700" dirty="0">
                <a:solidFill>
                  <a:prstClr val="black">
                    <a:lumMod val="75000"/>
                    <a:lumOff val="25000"/>
                  </a:prstClr>
                </a:solidFill>
              </a:rPr>
              <a:t>i jednostki organizacyjne podległe tym jednostkom, NGO w rozumieniu przepisów </a:t>
            </a:r>
          </a:p>
          <a:p>
            <a:pPr marL="0" lvl="0" indent="0">
              <a:lnSpc>
                <a:spcPct val="110000"/>
              </a:lnSpc>
              <a:buClr>
                <a:srgbClr val="4A66AC"/>
              </a:buClr>
              <a:buNone/>
            </a:pPr>
            <a:r>
              <a:rPr lang="pl-PL" sz="1700" dirty="0">
                <a:solidFill>
                  <a:prstClr val="black">
                    <a:lumMod val="75000"/>
                    <a:lumOff val="25000"/>
                  </a:prstClr>
                </a:solidFill>
              </a:rPr>
              <a:t>          o działalności pożytku publicznego i  wolontariacie, których celem statutowym jest </a:t>
            </a:r>
          </a:p>
          <a:p>
            <a:pPr marL="0" lvl="0" indent="0">
              <a:lnSpc>
                <a:spcPct val="110000"/>
              </a:lnSpc>
              <a:buClr>
                <a:srgbClr val="4A66AC"/>
              </a:buClr>
              <a:buNone/>
            </a:pPr>
            <a:r>
              <a:rPr lang="pl-PL" sz="1700" dirty="0">
                <a:solidFill>
                  <a:prstClr val="black">
                    <a:lumMod val="75000"/>
                    <a:lumOff val="25000"/>
                  </a:prstClr>
                </a:solidFill>
              </a:rPr>
              <a:t>          działalność na rzecz rozwoju sektora rybołówstwa i akwakultury, przedstawiciele </a:t>
            </a:r>
          </a:p>
          <a:p>
            <a:pPr marL="0" lvl="0" indent="0">
              <a:lnSpc>
                <a:spcPct val="110000"/>
              </a:lnSpc>
              <a:buClr>
                <a:srgbClr val="4A66AC"/>
              </a:buClr>
              <a:buNone/>
            </a:pPr>
            <a:r>
              <a:rPr lang="pl-PL" sz="1700" dirty="0">
                <a:solidFill>
                  <a:prstClr val="black">
                    <a:lumMod val="75000"/>
                    <a:lumOff val="25000"/>
                  </a:prstClr>
                </a:solidFill>
              </a:rPr>
              <a:t>          sektora rybackiego</a:t>
            </a:r>
          </a:p>
          <a:p>
            <a:pPr lvl="0">
              <a:buClr>
                <a:srgbClr val="4A66AC"/>
              </a:buClr>
            </a:pPr>
            <a:r>
              <a:rPr lang="pl-PL" sz="1700" b="1" dirty="0" smtClean="0">
                <a:solidFill>
                  <a:prstClr val="black">
                    <a:lumMod val="75000"/>
                    <a:lumOff val="25000"/>
                  </a:prstClr>
                </a:solidFill>
              </a:rPr>
              <a:t>DOFINANSOWANIE </a:t>
            </a:r>
            <a:r>
              <a:rPr lang="pl-PL" sz="1700" dirty="0">
                <a:solidFill>
                  <a:prstClr val="black">
                    <a:lumMod val="75000"/>
                    <a:lumOff val="25000"/>
                  </a:prstClr>
                </a:solidFill>
              </a:rPr>
              <a:t>– </a:t>
            </a:r>
            <a:r>
              <a:rPr lang="pl-PL" sz="1700" b="1" dirty="0">
                <a:solidFill>
                  <a:prstClr val="black">
                    <a:lumMod val="75000"/>
                    <a:lumOff val="25000"/>
                  </a:prstClr>
                </a:solidFill>
              </a:rPr>
              <a:t>50% </a:t>
            </a:r>
            <a:r>
              <a:rPr lang="pl-PL" sz="1700" dirty="0">
                <a:solidFill>
                  <a:prstClr val="black">
                    <a:lumMod val="75000"/>
                    <a:lumOff val="25000"/>
                  </a:prstClr>
                </a:solidFill>
              </a:rPr>
              <a:t>kosztów kwalifikowanych, </a:t>
            </a:r>
            <a:r>
              <a:rPr lang="pl-PL" sz="1700" b="1" dirty="0">
                <a:solidFill>
                  <a:prstClr val="black">
                    <a:lumMod val="75000"/>
                    <a:lumOff val="25000"/>
                  </a:prstClr>
                </a:solidFill>
              </a:rPr>
              <a:t>85%, </a:t>
            </a:r>
            <a:r>
              <a:rPr lang="pl-PL" sz="1700" dirty="0">
                <a:solidFill>
                  <a:prstClr val="black">
                    <a:lumMod val="75000"/>
                    <a:lumOff val="25000"/>
                  </a:prstClr>
                </a:solidFill>
              </a:rPr>
              <a:t>gdy spełnia wszystkie kryteria, tzn. jest w interesie zbiorowym, ma zbiorowego beneficjenta, zapewnia publiczny dostęp do wyników projektu, </a:t>
            </a:r>
            <a:r>
              <a:rPr lang="pl-PL" sz="1700" dirty="0" smtClean="0">
                <a:solidFill>
                  <a:prstClr val="black">
                    <a:lumMod val="75000"/>
                    <a:lumOff val="25000"/>
                  </a:prstClr>
                </a:solidFill>
              </a:rPr>
              <a:t>posiada </a:t>
            </a:r>
            <a:r>
              <a:rPr lang="pl-PL" sz="1700" dirty="0">
                <a:solidFill>
                  <a:prstClr val="black">
                    <a:lumMod val="75000"/>
                    <a:lumOff val="25000"/>
                  </a:prstClr>
                </a:solidFill>
              </a:rPr>
              <a:t>innowacyjne właściwości na szczeblu </a:t>
            </a:r>
            <a:r>
              <a:rPr lang="pl-PL" sz="1700" dirty="0" smtClean="0">
                <a:solidFill>
                  <a:prstClr val="black">
                    <a:lumMod val="75000"/>
                    <a:lumOff val="25000"/>
                  </a:prstClr>
                </a:solidFill>
              </a:rPr>
              <a:t>lokalnym</a:t>
            </a:r>
            <a:endParaRPr lang="pl-PL" sz="1700" dirty="0">
              <a:solidFill>
                <a:prstClr val="black">
                  <a:lumMod val="75000"/>
                  <a:lumOff val="25000"/>
                </a:prstClr>
              </a:solidFill>
            </a:endParaRPr>
          </a:p>
          <a:p>
            <a:pPr lvl="0">
              <a:buClr>
                <a:srgbClr val="4A66AC"/>
              </a:buClr>
            </a:pPr>
            <a:r>
              <a:rPr lang="pl-PL" sz="1700" b="1" dirty="0">
                <a:solidFill>
                  <a:prstClr val="black">
                    <a:lumMod val="75000"/>
                    <a:lumOff val="25000"/>
                  </a:prstClr>
                </a:solidFill>
              </a:rPr>
              <a:t>Na co</a:t>
            </a:r>
            <a:r>
              <a:rPr lang="pl-PL" sz="1700" b="1" dirty="0" smtClean="0">
                <a:solidFill>
                  <a:prstClr val="black">
                    <a:lumMod val="75000"/>
                    <a:lumOff val="25000"/>
                  </a:prstClr>
                </a:solidFill>
              </a:rPr>
              <a:t>?</a:t>
            </a:r>
            <a:r>
              <a:rPr lang="pl-PL" sz="1700" dirty="0" smtClean="0">
                <a:solidFill>
                  <a:prstClr val="black">
                    <a:lumMod val="75000"/>
                    <a:lumOff val="25000"/>
                  </a:prstClr>
                </a:solidFill>
              </a:rPr>
              <a:t>- inicjatywy o charakterze innowacyjnym, np. aplikacje na smartfony, strony internetowe o nowoczesnych funkcjonalnościach, itp..</a:t>
            </a:r>
            <a:endParaRPr lang="pl-PL" sz="1700" dirty="0">
              <a:solidFill>
                <a:prstClr val="black">
                  <a:lumMod val="75000"/>
                  <a:lumOff val="25000"/>
                </a:prstClr>
              </a:solidFill>
            </a:endParaRPr>
          </a:p>
          <a:p>
            <a:endParaRPr lang="pl-PL" dirty="0"/>
          </a:p>
        </p:txBody>
      </p:sp>
    </p:spTree>
    <p:extLst>
      <p:ext uri="{BB962C8B-B14F-4D97-AF65-F5344CB8AC3E}">
        <p14:creationId xmlns:p14="http://schemas.microsoft.com/office/powerpoint/2010/main" xmlns="" val="387276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r>
            <a:br>
              <a:rPr lang="pl-PL" dirty="0" smtClean="0"/>
            </a:br>
            <a:r>
              <a:rPr lang="pl-PL" sz="2800" b="1" dirty="0" smtClean="0"/>
              <a:t>Koszty kwalifikowalne</a:t>
            </a:r>
            <a:endParaRPr lang="pl-PL" sz="2800" b="1" dirty="0"/>
          </a:p>
        </p:txBody>
      </p:sp>
      <p:sp>
        <p:nvSpPr>
          <p:cNvPr id="3" name="Symbol zastępczy zawartości 2"/>
          <p:cNvSpPr>
            <a:spLocks noGrp="1"/>
          </p:cNvSpPr>
          <p:nvPr>
            <p:ph idx="1"/>
          </p:nvPr>
        </p:nvSpPr>
        <p:spPr>
          <a:xfrm>
            <a:off x="1107583" y="2343956"/>
            <a:ext cx="10397029" cy="5151548"/>
          </a:xfrm>
        </p:spPr>
        <p:txBody>
          <a:bodyPr>
            <a:normAutofit/>
          </a:bodyPr>
          <a:lstStyle/>
          <a:p>
            <a:pPr marL="0" lvl="0" indent="0" algn="just" defTabSz="914400">
              <a:lnSpc>
                <a:spcPct val="90000"/>
              </a:lnSpc>
              <a:spcBef>
                <a:spcPts val="0"/>
              </a:spcBef>
              <a:buClr>
                <a:srgbClr val="000000"/>
              </a:buClr>
              <a:buSzPct val="25000"/>
              <a:buNone/>
            </a:pPr>
            <a:r>
              <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rPr>
              <a:t>1.Katalog kosztów kwalifikowalnych jest otwarty, o ile koszty te zostały poniesione:</a:t>
            </a:r>
          </a:p>
          <a:p>
            <a:pPr marL="457200" lvl="0" indent="-381000" algn="just" defTabSz="914400">
              <a:lnSpc>
                <a:spcPct val="90000"/>
              </a:lnSpc>
              <a:spcBef>
                <a:spcPts val="0"/>
              </a:spcBef>
              <a:buClr>
                <a:srgbClr val="000000"/>
              </a:buClr>
              <a:buSzPct val="100000"/>
              <a:buFont typeface="Times New Roman"/>
              <a:buChar char="•"/>
            </a:pPr>
            <a:r>
              <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rPr>
              <a:t>faktycznie przez beneficjenta z tytułu realizacji tej operacji lub jej części,</a:t>
            </a:r>
          </a:p>
          <a:p>
            <a:pPr marL="457200" lvl="0" indent="-381000" algn="just" defTabSz="914400">
              <a:lnSpc>
                <a:spcPct val="90000"/>
              </a:lnSpc>
              <a:spcBef>
                <a:spcPts val="0"/>
              </a:spcBef>
              <a:buClr>
                <a:srgbClr val="000000"/>
              </a:buClr>
              <a:buSzPct val="100000"/>
              <a:buFont typeface="Times New Roman"/>
              <a:buChar char="•"/>
            </a:pPr>
            <a:r>
              <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rPr>
              <a:t>nie wcześniej niż od dnia 1 stycznia 2015 r. – co do zasady od dnia przyznania</a:t>
            </a:r>
          </a:p>
          <a:p>
            <a:pPr marL="0" lvl="0" indent="0" algn="just" defTabSz="914400">
              <a:lnSpc>
                <a:spcPct val="90000"/>
              </a:lnSpc>
              <a:spcBef>
                <a:spcPts val="0"/>
              </a:spcBef>
              <a:buClr>
                <a:srgbClr val="000000"/>
              </a:buClr>
              <a:buSzPct val="25000"/>
              <a:buNone/>
            </a:pPr>
            <a:r>
              <a:rPr lang="pl-PL" sz="2200" kern="0" dirty="0" smtClean="0">
                <a:solidFill>
                  <a:srgbClr val="000000"/>
                </a:solidFill>
                <a:latin typeface="Times New Roman" panose="02020603050405020304" pitchFamily="18" charset="0"/>
                <a:ea typeface="Times New Roman"/>
                <a:cs typeface="Times New Roman" panose="02020603050405020304" pitchFamily="18" charset="0"/>
                <a:sym typeface="Times New Roman"/>
              </a:rPr>
              <a:t>      pomocy</a:t>
            </a:r>
            <a:r>
              <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rPr>
              <a:t>,</a:t>
            </a:r>
          </a:p>
          <a:p>
            <a:pPr marL="457200" lvl="0" indent="-381000" algn="just" defTabSz="914400">
              <a:lnSpc>
                <a:spcPct val="90000"/>
              </a:lnSpc>
              <a:spcBef>
                <a:spcPts val="0"/>
              </a:spcBef>
              <a:buClr>
                <a:srgbClr val="000000"/>
              </a:buClr>
              <a:buSzPct val="100000"/>
              <a:buFont typeface="Times New Roman"/>
              <a:buChar char="•"/>
            </a:pPr>
            <a:r>
              <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rPr>
              <a:t>w związku z realizacją operacji na terenie objętym </a:t>
            </a:r>
            <a:r>
              <a:rPr lang="pl-PL" sz="2200" kern="0" dirty="0" smtClean="0">
                <a:solidFill>
                  <a:srgbClr val="000000"/>
                </a:solidFill>
                <a:latin typeface="Times New Roman" panose="02020603050405020304" pitchFamily="18" charset="0"/>
                <a:ea typeface="Times New Roman"/>
                <a:cs typeface="Times New Roman" panose="02020603050405020304" pitchFamily="18" charset="0"/>
                <a:sym typeface="Times New Roman"/>
              </a:rPr>
              <a:t>LSR</a:t>
            </a:r>
            <a:endPar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endParaRPr>
          </a:p>
          <a:p>
            <a:pPr marL="0" lvl="0" indent="0" algn="just" defTabSz="914400">
              <a:lnSpc>
                <a:spcPct val="90000"/>
              </a:lnSpc>
              <a:spcBef>
                <a:spcPts val="0"/>
              </a:spcBef>
              <a:buClr>
                <a:srgbClr val="000000"/>
              </a:buClr>
              <a:buSzPct val="25000"/>
              <a:buNone/>
            </a:pPr>
            <a:r>
              <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rPr>
              <a:t>2. Podatek VAT jest kwalifikowalny, pod warunkiem, że nie mógł zostać odzyskany </a:t>
            </a:r>
            <a:r>
              <a:rPr lang="pl-PL" sz="2200" kern="0" dirty="0" smtClean="0">
                <a:solidFill>
                  <a:srgbClr val="000000"/>
                </a:solidFill>
                <a:latin typeface="Times New Roman" panose="02020603050405020304" pitchFamily="18" charset="0"/>
                <a:ea typeface="Times New Roman"/>
                <a:cs typeface="Times New Roman" panose="02020603050405020304" pitchFamily="18" charset="0"/>
                <a:sym typeface="Times New Roman"/>
              </a:rPr>
              <a:t>na podstawie </a:t>
            </a:r>
            <a:r>
              <a:rPr lang="pl-PL" sz="2200" kern="0" dirty="0">
                <a:solidFill>
                  <a:srgbClr val="000000"/>
                </a:solidFill>
                <a:latin typeface="Times New Roman" panose="02020603050405020304" pitchFamily="18" charset="0"/>
                <a:ea typeface="Times New Roman"/>
                <a:cs typeface="Times New Roman" panose="02020603050405020304" pitchFamily="18" charset="0"/>
                <a:sym typeface="Times New Roman"/>
              </a:rPr>
              <a:t>przepisów krajowych</a:t>
            </a:r>
            <a:r>
              <a:rPr lang="pl-PL" sz="2200" kern="0" dirty="0" smtClean="0">
                <a:solidFill>
                  <a:srgbClr val="000000"/>
                </a:solidFill>
                <a:latin typeface="Times New Roman" panose="02020603050405020304" pitchFamily="18" charset="0"/>
                <a:ea typeface="Times New Roman"/>
                <a:cs typeface="Times New Roman" panose="02020603050405020304" pitchFamily="18" charset="0"/>
                <a:sym typeface="Times New Roman"/>
              </a:rPr>
              <a:t>.</a:t>
            </a:r>
          </a:p>
          <a:p>
            <a:pPr marL="0" lvl="0" indent="0" defTabSz="914400">
              <a:spcBef>
                <a:spcPct val="20000"/>
              </a:spcBef>
              <a:buClr>
                <a:srgbClr val="0BD0D9"/>
              </a:buClr>
              <a:buSzPct val="95000"/>
              <a:buNone/>
            </a:pPr>
            <a:r>
              <a:rPr lang="pl-PL" sz="2200" dirty="0" smtClean="0">
                <a:solidFill>
                  <a:prstClr val="black"/>
                </a:solidFill>
                <a:latin typeface="Times New Roman" panose="02020603050405020304" pitchFamily="18" charset="0"/>
                <a:cs typeface="Times New Roman" panose="02020603050405020304" pitchFamily="18" charset="0"/>
              </a:rPr>
              <a:t>3. Koszty </a:t>
            </a:r>
            <a:r>
              <a:rPr lang="pl-PL" sz="2200" dirty="0">
                <a:solidFill>
                  <a:prstClr val="black"/>
                </a:solidFill>
                <a:latin typeface="Times New Roman" panose="02020603050405020304" pitchFamily="18" charset="0"/>
                <a:cs typeface="Times New Roman" panose="02020603050405020304" pitchFamily="18" charset="0"/>
              </a:rPr>
              <a:t>budowy, rozbudowy, przebudowy, modernizacji, remontu obiektu </a:t>
            </a:r>
            <a:r>
              <a:rPr lang="pl-PL" sz="2200" dirty="0" smtClean="0">
                <a:solidFill>
                  <a:prstClr val="black"/>
                </a:solidFill>
                <a:latin typeface="Times New Roman" panose="02020603050405020304" pitchFamily="18" charset="0"/>
                <a:cs typeface="Times New Roman" panose="02020603050405020304" pitchFamily="18" charset="0"/>
              </a:rPr>
              <a:t> </a:t>
            </a:r>
          </a:p>
          <a:p>
            <a:pPr marL="0" lvl="0" indent="0" defTabSz="914400">
              <a:spcBef>
                <a:spcPct val="20000"/>
              </a:spcBef>
              <a:buClr>
                <a:srgbClr val="0BD0D9"/>
              </a:buClr>
              <a:buSzPct val="95000"/>
              <a:buNone/>
            </a:pPr>
            <a:r>
              <a:rPr lang="pl-PL" sz="2200" dirty="0">
                <a:solidFill>
                  <a:prstClr val="black"/>
                </a:solidFill>
                <a:latin typeface="Times New Roman" panose="02020603050405020304" pitchFamily="18" charset="0"/>
                <a:cs typeface="Times New Roman" panose="02020603050405020304" pitchFamily="18" charset="0"/>
              </a:rPr>
              <a:t> </a:t>
            </a:r>
            <a:r>
              <a:rPr lang="pl-PL" sz="2200" dirty="0" smtClean="0">
                <a:solidFill>
                  <a:prstClr val="black"/>
                </a:solidFill>
                <a:latin typeface="Times New Roman" panose="02020603050405020304" pitchFamily="18" charset="0"/>
                <a:cs typeface="Times New Roman" panose="02020603050405020304" pitchFamily="18" charset="0"/>
              </a:rPr>
              <a:t>   przeznaczonego </a:t>
            </a:r>
            <a:r>
              <a:rPr lang="pl-PL" sz="2200" dirty="0">
                <a:solidFill>
                  <a:prstClr val="black"/>
                </a:solidFill>
                <a:latin typeface="Times New Roman" panose="02020603050405020304" pitchFamily="18" charset="0"/>
                <a:cs typeface="Times New Roman" panose="02020603050405020304" pitchFamily="18" charset="0"/>
              </a:rPr>
              <a:t>na prowadzenie działalności gospodarczej</a:t>
            </a:r>
          </a:p>
          <a:p>
            <a:pPr marL="0" lvl="0" indent="0" defTabSz="914400">
              <a:spcBef>
                <a:spcPct val="20000"/>
              </a:spcBef>
              <a:buClr>
                <a:srgbClr val="0BD0D9"/>
              </a:buClr>
              <a:buSzPct val="95000"/>
              <a:buNone/>
            </a:pPr>
            <a:r>
              <a:rPr lang="pl-PL" sz="2200" dirty="0" smtClean="0">
                <a:solidFill>
                  <a:prstClr val="black"/>
                </a:solidFill>
                <a:latin typeface="Times New Roman" panose="02020603050405020304" pitchFamily="18" charset="0"/>
                <a:cs typeface="Times New Roman" panose="02020603050405020304" pitchFamily="18" charset="0"/>
              </a:rPr>
              <a:t>4. Koszty </a:t>
            </a:r>
            <a:r>
              <a:rPr lang="pl-PL" sz="2200" dirty="0">
                <a:solidFill>
                  <a:prstClr val="black"/>
                </a:solidFill>
                <a:latin typeface="Times New Roman" panose="02020603050405020304" pitchFamily="18" charset="0"/>
                <a:cs typeface="Times New Roman" panose="02020603050405020304" pitchFamily="18" charset="0"/>
              </a:rPr>
              <a:t>zakupu NOWYCH maszyn, sprzętu, urządzeń, wyposażenia itp.</a:t>
            </a:r>
          </a:p>
          <a:p>
            <a:pPr marL="0" lvl="0" indent="0" algn="just" defTabSz="914400">
              <a:lnSpc>
                <a:spcPct val="90000"/>
              </a:lnSpc>
              <a:spcBef>
                <a:spcPts val="0"/>
              </a:spcBef>
              <a:buClr>
                <a:srgbClr val="000000"/>
              </a:buClr>
              <a:buSzPct val="25000"/>
              <a:buNone/>
            </a:pPr>
            <a:endParaRPr lang="pl-PL" sz="2200" kern="0" dirty="0" smtClean="0">
              <a:solidFill>
                <a:srgbClr val="000000"/>
              </a:solidFill>
              <a:latin typeface="Times New Roman" panose="02020603050405020304" pitchFamily="18" charset="0"/>
              <a:ea typeface="Times New Roman"/>
              <a:cs typeface="Times New Roman" panose="02020603050405020304" pitchFamily="18" charset="0"/>
              <a:sym typeface="Times New Roman"/>
            </a:endParaRPr>
          </a:p>
          <a:p>
            <a:pPr marL="0" lvl="0" indent="0" algn="just" defTabSz="914400">
              <a:lnSpc>
                <a:spcPct val="90000"/>
              </a:lnSpc>
              <a:spcBef>
                <a:spcPts val="0"/>
              </a:spcBef>
              <a:buClr>
                <a:srgbClr val="000000"/>
              </a:buClr>
              <a:buSzPct val="25000"/>
              <a:buNone/>
            </a:pPr>
            <a:endParaRPr lang="pl-PL" sz="2200" kern="0" dirty="0" smtClean="0">
              <a:solidFill>
                <a:srgbClr val="000000"/>
              </a:solidFill>
              <a:latin typeface="Times New Roman" panose="02020603050405020304" pitchFamily="18" charset="0"/>
              <a:ea typeface="Times New Roman"/>
              <a:cs typeface="Times New Roman" panose="02020603050405020304" pitchFamily="18" charset="0"/>
              <a:sym typeface="Times New Roman"/>
            </a:endParaRPr>
          </a:p>
          <a:p>
            <a:pPr marL="0" lvl="0" indent="0" algn="just" defTabSz="914400">
              <a:lnSpc>
                <a:spcPct val="90000"/>
              </a:lnSpc>
              <a:spcBef>
                <a:spcPts val="0"/>
              </a:spcBef>
              <a:buClr>
                <a:srgbClr val="000000"/>
              </a:buClr>
              <a:buSzPct val="25000"/>
              <a:buNone/>
            </a:pPr>
            <a:endParaRPr lang="pl-PL" sz="2200" kern="0" dirty="0" smtClean="0">
              <a:solidFill>
                <a:srgbClr val="000000"/>
              </a:solidFill>
              <a:latin typeface="Times New Roman"/>
              <a:ea typeface="Times New Roman"/>
              <a:cs typeface="Times New Roman"/>
              <a:sym typeface="Times New Roman"/>
            </a:endParaRPr>
          </a:p>
          <a:p>
            <a:endParaRPr lang="pl-PL" dirty="0"/>
          </a:p>
        </p:txBody>
      </p:sp>
    </p:spTree>
    <p:extLst>
      <p:ext uri="{BB962C8B-B14F-4D97-AF65-F5344CB8AC3E}">
        <p14:creationId xmlns:p14="http://schemas.microsoft.com/office/powerpoint/2010/main" xmlns="" val="1960942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837127"/>
            <a:ext cx="8915400" cy="5074095"/>
          </a:xfrm>
        </p:spPr>
        <p:txBody>
          <a:bodyPr>
            <a:normAutofit/>
          </a:bodyPr>
          <a:lstStyle/>
          <a:p>
            <a:pPr marL="0" lvl="0" indent="0" algn="just" defTabSz="914400">
              <a:lnSpc>
                <a:spcPct val="90000"/>
              </a:lnSpc>
              <a:spcBef>
                <a:spcPts val="0"/>
              </a:spcBef>
              <a:buClr>
                <a:srgbClr val="000000"/>
              </a:buClr>
              <a:buSzPct val="25000"/>
              <a:buNone/>
            </a:pPr>
            <a:r>
              <a:rPr lang="pl-PL" sz="2400" b="1" kern="0" dirty="0" smtClean="0">
                <a:solidFill>
                  <a:srgbClr val="000000"/>
                </a:solidFill>
                <a:latin typeface="Times New Roman"/>
                <a:ea typeface="Times New Roman"/>
                <a:cs typeface="Times New Roman"/>
                <a:sym typeface="Times New Roman"/>
              </a:rPr>
              <a:t>Koszty kwalifikowalne ogólne (do 10% wartości operacji netto)</a:t>
            </a:r>
          </a:p>
          <a:p>
            <a:pPr marL="0" lvl="0" indent="0" algn="just" defTabSz="914400">
              <a:lnSpc>
                <a:spcPct val="90000"/>
              </a:lnSpc>
              <a:spcBef>
                <a:spcPts val="0"/>
              </a:spcBef>
              <a:buClr>
                <a:srgbClr val="000000"/>
              </a:buClr>
              <a:buSzPct val="25000"/>
              <a:buNone/>
            </a:pPr>
            <a:endParaRPr lang="pl-PL" sz="2200" kern="0" dirty="0">
              <a:solidFill>
                <a:srgbClr val="000000"/>
              </a:solidFill>
              <a:latin typeface="Times New Roman"/>
              <a:ea typeface="Times New Roman"/>
              <a:cs typeface="Times New Roman"/>
              <a:sym typeface="Times New Roman"/>
            </a:endParaRPr>
          </a:p>
          <a:p>
            <a:pPr defTabSz="914400">
              <a:spcBef>
                <a:spcPct val="20000"/>
              </a:spcBef>
              <a:buClr>
                <a:srgbClr val="0BD0D9"/>
              </a:buClr>
              <a:buSzPct val="95000"/>
            </a:pPr>
            <a:r>
              <a:rPr lang="pl-PL" sz="2400" dirty="0" smtClean="0">
                <a:solidFill>
                  <a:prstClr val="black"/>
                </a:solidFill>
                <a:latin typeface="Constantia"/>
              </a:rPr>
              <a:t>honoraria </a:t>
            </a:r>
            <a:r>
              <a:rPr lang="pl-PL" sz="2400" dirty="0">
                <a:solidFill>
                  <a:prstClr val="black"/>
                </a:solidFill>
                <a:latin typeface="Constantia"/>
              </a:rPr>
              <a:t>architektów i inżynierów, </a:t>
            </a:r>
            <a:endParaRPr lang="pl-PL" sz="2400" dirty="0" smtClean="0">
              <a:solidFill>
                <a:prstClr val="black"/>
              </a:solidFill>
              <a:latin typeface="Constantia"/>
            </a:endParaRPr>
          </a:p>
          <a:p>
            <a:pPr defTabSz="914400">
              <a:spcBef>
                <a:spcPct val="20000"/>
              </a:spcBef>
              <a:buClr>
                <a:srgbClr val="0BD0D9"/>
              </a:buClr>
              <a:buSzPct val="95000"/>
            </a:pPr>
            <a:r>
              <a:rPr lang="pl-PL" sz="2400" dirty="0" smtClean="0">
                <a:solidFill>
                  <a:prstClr val="black"/>
                </a:solidFill>
                <a:latin typeface="Constantia"/>
              </a:rPr>
              <a:t>opłaty </a:t>
            </a:r>
            <a:r>
              <a:rPr lang="pl-PL" sz="2400" dirty="0">
                <a:solidFill>
                  <a:prstClr val="black"/>
                </a:solidFill>
                <a:latin typeface="Constantia"/>
              </a:rPr>
              <a:t>za konsultacje </a:t>
            </a:r>
            <a:r>
              <a:rPr lang="pl-PL" sz="2400" dirty="0" smtClean="0">
                <a:solidFill>
                  <a:prstClr val="black"/>
                </a:solidFill>
                <a:latin typeface="Constantia"/>
              </a:rPr>
              <a:t>i </a:t>
            </a:r>
            <a:r>
              <a:rPr lang="pl-PL" sz="2400" dirty="0">
                <a:solidFill>
                  <a:prstClr val="black"/>
                </a:solidFill>
                <a:latin typeface="Constantia"/>
              </a:rPr>
              <a:t>doradztwo w zakresie przygotowania przez wnioskodawcę dokumentacji niezbędnej do przyznania i rozliczenia pomocy, w tym studiów wykonalności, </a:t>
            </a:r>
            <a:endParaRPr lang="pl-PL" sz="2400" dirty="0" smtClean="0">
              <a:solidFill>
                <a:prstClr val="black"/>
              </a:solidFill>
              <a:latin typeface="Constantia"/>
            </a:endParaRPr>
          </a:p>
          <a:p>
            <a:pPr defTabSz="914400">
              <a:spcBef>
                <a:spcPct val="20000"/>
              </a:spcBef>
              <a:buClr>
                <a:srgbClr val="0BD0D9"/>
              </a:buClr>
              <a:buSzPct val="95000"/>
            </a:pPr>
            <a:r>
              <a:rPr lang="pl-PL" sz="2400" dirty="0" smtClean="0">
                <a:solidFill>
                  <a:prstClr val="black"/>
                </a:solidFill>
                <a:latin typeface="Constantia"/>
              </a:rPr>
              <a:t>oraz </a:t>
            </a:r>
            <a:r>
              <a:rPr lang="pl-PL" sz="2400" dirty="0">
                <a:solidFill>
                  <a:prstClr val="black"/>
                </a:solidFill>
                <a:latin typeface="Constantia"/>
              </a:rPr>
              <a:t>kosztów połączeń telefonicznych, </a:t>
            </a:r>
            <a:endParaRPr lang="pl-PL" sz="2400" dirty="0" smtClean="0">
              <a:solidFill>
                <a:prstClr val="black"/>
              </a:solidFill>
              <a:latin typeface="Constantia"/>
            </a:endParaRPr>
          </a:p>
          <a:p>
            <a:pPr defTabSz="914400">
              <a:spcBef>
                <a:spcPct val="20000"/>
              </a:spcBef>
              <a:buClr>
                <a:srgbClr val="0BD0D9"/>
              </a:buClr>
              <a:buSzPct val="95000"/>
            </a:pPr>
            <a:r>
              <a:rPr lang="pl-PL" sz="2400" dirty="0" smtClean="0">
                <a:solidFill>
                  <a:prstClr val="black"/>
                </a:solidFill>
                <a:latin typeface="Constantia"/>
              </a:rPr>
              <a:t>opłat </a:t>
            </a:r>
            <a:r>
              <a:rPr lang="pl-PL" sz="2400" dirty="0">
                <a:solidFill>
                  <a:prstClr val="black"/>
                </a:solidFill>
                <a:latin typeface="Constantia"/>
              </a:rPr>
              <a:t>za zużytą wodę, </a:t>
            </a:r>
            <a:endParaRPr lang="pl-PL" sz="2400" dirty="0" smtClean="0">
              <a:solidFill>
                <a:prstClr val="black"/>
              </a:solidFill>
              <a:latin typeface="Constantia"/>
            </a:endParaRPr>
          </a:p>
          <a:p>
            <a:pPr defTabSz="914400">
              <a:spcBef>
                <a:spcPct val="20000"/>
              </a:spcBef>
              <a:buClr>
                <a:srgbClr val="0BD0D9"/>
              </a:buClr>
              <a:buSzPct val="95000"/>
            </a:pPr>
            <a:r>
              <a:rPr lang="pl-PL" sz="2400" dirty="0" smtClean="0">
                <a:solidFill>
                  <a:prstClr val="black"/>
                </a:solidFill>
                <a:latin typeface="Constantia"/>
              </a:rPr>
              <a:t>energię elektryczną,</a:t>
            </a:r>
            <a:endParaRPr lang="pl-PL" sz="2400" dirty="0">
              <a:solidFill>
                <a:prstClr val="black"/>
              </a:solidFill>
              <a:latin typeface="Constantia"/>
            </a:endParaRPr>
          </a:p>
          <a:p>
            <a:pPr defTabSz="914400">
              <a:spcBef>
                <a:spcPct val="20000"/>
              </a:spcBef>
              <a:buClr>
                <a:srgbClr val="0BD0D9"/>
              </a:buClr>
              <a:buSzPct val="95000"/>
            </a:pPr>
            <a:r>
              <a:rPr lang="pl-PL" sz="2400" dirty="0" smtClean="0">
                <a:solidFill>
                  <a:prstClr val="black"/>
                </a:solidFill>
                <a:latin typeface="Constantia"/>
              </a:rPr>
              <a:t>nośniki energii</a:t>
            </a:r>
            <a:endParaRPr lang="pl-PL" dirty="0"/>
          </a:p>
        </p:txBody>
      </p:sp>
    </p:spTree>
    <p:extLst>
      <p:ext uri="{BB962C8B-B14F-4D97-AF65-F5344CB8AC3E}">
        <p14:creationId xmlns:p14="http://schemas.microsoft.com/office/powerpoint/2010/main" xmlns="" val="2670652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545464" y="399244"/>
            <a:ext cx="9791722" cy="6027313"/>
          </a:xfrm>
        </p:spPr>
        <p:txBody>
          <a:bodyPr>
            <a:normAutofit/>
          </a:bodyPr>
          <a:lstStyle/>
          <a:p>
            <a:pPr marL="2971800" lvl="0" indent="-127000" defTabSz="914400">
              <a:lnSpc>
                <a:spcPct val="90000"/>
              </a:lnSpc>
              <a:spcBef>
                <a:spcPts val="0"/>
              </a:spcBef>
              <a:buClr>
                <a:srgbClr val="000000"/>
              </a:buClr>
              <a:buSzPct val="25000"/>
              <a:buNone/>
            </a:pPr>
            <a:r>
              <a:rPr lang="pl-PL" sz="2400" b="1" kern="0" dirty="0">
                <a:solidFill>
                  <a:srgbClr val="000000"/>
                </a:solidFill>
                <a:latin typeface="Times New Roman"/>
                <a:ea typeface="Times New Roman"/>
                <a:cs typeface="Times New Roman"/>
                <a:sym typeface="Times New Roman"/>
              </a:rPr>
              <a:t>KOSZTY </a:t>
            </a:r>
            <a:r>
              <a:rPr lang="pl-PL" sz="2400" b="1" kern="0" dirty="0" smtClean="0">
                <a:solidFill>
                  <a:srgbClr val="000000"/>
                </a:solidFill>
                <a:latin typeface="Times New Roman"/>
                <a:ea typeface="Times New Roman"/>
                <a:cs typeface="Times New Roman"/>
                <a:sym typeface="Times New Roman"/>
              </a:rPr>
              <a:t>NIEKWALIFIKOWALNE</a:t>
            </a:r>
          </a:p>
          <a:p>
            <a:pPr marL="2971800" lvl="0" indent="-127000" defTabSz="914400">
              <a:lnSpc>
                <a:spcPct val="90000"/>
              </a:lnSpc>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2971800" lvl="0" indent="-127000" defTabSz="914400">
              <a:lnSpc>
                <a:spcPct val="90000"/>
              </a:lnSpc>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228600" lvl="0" indent="-50800" defTabSz="914400">
              <a:lnSpc>
                <a:spcPct val="90000"/>
              </a:lnSpc>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Katalog kosztów niekwalifikowanych obejmuje</a:t>
            </a:r>
            <a:r>
              <a:rPr lang="pl-PL" sz="2400" kern="0" dirty="0" smtClean="0">
                <a:solidFill>
                  <a:srgbClr val="000000"/>
                </a:solidFill>
                <a:latin typeface="Times New Roman"/>
                <a:ea typeface="Times New Roman"/>
                <a:cs typeface="Times New Roman"/>
                <a:sym typeface="Times New Roman"/>
              </a:rPr>
              <a:t>:</a:t>
            </a:r>
          </a:p>
          <a:p>
            <a:pPr marL="228600" lvl="0" indent="-50800" defTabSz="914400">
              <a:lnSpc>
                <a:spcPct val="90000"/>
              </a:lnSpc>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228600" lvl="0" indent="-50800" defTabSz="914400">
              <a:lnSpc>
                <a:spcPct val="90000"/>
              </a:lnSpc>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1) Zakup </a:t>
            </a:r>
            <a:r>
              <a:rPr lang="pl-PL" sz="2400" kern="0" dirty="0">
                <a:solidFill>
                  <a:srgbClr val="000000"/>
                </a:solidFill>
                <a:latin typeface="Times New Roman"/>
                <a:ea typeface="Times New Roman"/>
                <a:cs typeface="Times New Roman"/>
                <a:sym typeface="Times New Roman"/>
              </a:rPr>
              <a:t>używanych maszyn, urządzeń lub innego sprzętu;</a:t>
            </a:r>
          </a:p>
          <a:p>
            <a:pPr marL="228600" lvl="0" indent="-50800" defTabSz="914400">
              <a:lnSpc>
                <a:spcPct val="90000"/>
              </a:lnSpc>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2) Nabycie gruntu, budynku, budowli lub prawa do dysponowania nimi;</a:t>
            </a:r>
          </a:p>
          <a:p>
            <a:pPr marL="228600" lvl="0" indent="-50800" defTabSz="914400">
              <a:lnSpc>
                <a:spcPct val="90000"/>
              </a:lnSpc>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3) Nakłady rzeczowe;</a:t>
            </a:r>
          </a:p>
          <a:p>
            <a:pPr marL="228600" lvl="0" indent="-50800" defTabSz="914400">
              <a:lnSpc>
                <a:spcPct val="90000"/>
              </a:lnSpc>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4) Pracę własną wykonywana przez beneficjenta będącego osobą fizyczną i </a:t>
            </a:r>
            <a:r>
              <a:rPr lang="pl-PL" sz="2400" kern="0" dirty="0" smtClean="0">
                <a:solidFill>
                  <a:srgbClr val="000000"/>
                </a:solidFill>
                <a:latin typeface="Times New Roman"/>
                <a:ea typeface="Times New Roman"/>
                <a:cs typeface="Times New Roman"/>
                <a:sym typeface="Times New Roman"/>
              </a:rPr>
              <a:t>pracę wolontariuszy;</a:t>
            </a:r>
          </a:p>
          <a:p>
            <a:pPr marL="228600" lvl="0" indent="-50800" defTabSz="914400">
              <a:lnSpc>
                <a:spcPct val="90000"/>
              </a:lnSpc>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5) Koszty związane z umową leasingu: w której brak jest postanowień przenoszących na beneficjenta własność rzeczy będących przedmiotem leasingu, odsetek, opłat ubezpieczeniowych, marży finansującego i kosztów ogólnych, w tym również podatku od towarów i usług (VAT);</a:t>
            </a:r>
          </a:p>
          <a:p>
            <a:pPr marL="228600" lvl="0" indent="-50800" defTabSz="914400">
              <a:lnSpc>
                <a:spcPct val="90000"/>
              </a:lnSpc>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6) Koszty amortyzacji środków trwałych;</a:t>
            </a:r>
          </a:p>
          <a:p>
            <a:pPr marL="228600" lvl="0" indent="-50800" defTabSz="914400">
              <a:lnSpc>
                <a:spcPct val="90000"/>
              </a:lnSpc>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7) Koszty związane z konserwacją obiektów kultu religijnego i cmentarzy.</a:t>
            </a:r>
          </a:p>
          <a:p>
            <a:pPr marL="228600" lvl="0" indent="-50800" defTabSz="914400">
              <a:lnSpc>
                <a:spcPct val="90000"/>
              </a:lnSpc>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228600" lvl="0" indent="-50800" defTabSz="914400">
              <a:lnSpc>
                <a:spcPct val="90000"/>
              </a:lnSpc>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xmlns="" val="4007835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5000" dirty="0">
                <a:solidFill>
                  <a:srgbClr val="04617B"/>
                </a:solidFill>
                <a:latin typeface="Calibri"/>
              </a:rPr>
              <a:t>Wymóg konieczny</a:t>
            </a:r>
            <a:endParaRPr lang="pl-PL" dirty="0"/>
          </a:p>
        </p:txBody>
      </p:sp>
      <p:sp>
        <p:nvSpPr>
          <p:cNvPr id="3" name="Symbol zastępczy zawartości 2"/>
          <p:cNvSpPr>
            <a:spLocks noGrp="1"/>
          </p:cNvSpPr>
          <p:nvPr>
            <p:ph idx="1"/>
          </p:nvPr>
        </p:nvSpPr>
        <p:spPr/>
        <p:txBody>
          <a:bodyPr/>
          <a:lstStyle/>
          <a:p>
            <a:pPr marL="274320" lvl="0" indent="-274320" defTabSz="914400">
              <a:spcBef>
                <a:spcPct val="20000"/>
              </a:spcBef>
              <a:buClr>
                <a:srgbClr val="0BD0D9"/>
              </a:buClr>
              <a:buSzPct val="95000"/>
              <a:buFont typeface="Wingdings 2"/>
              <a:buChar char=""/>
            </a:pPr>
            <a:r>
              <a:rPr lang="pl-PL" sz="2600" b="1" dirty="0">
                <a:solidFill>
                  <a:prstClr val="black"/>
                </a:solidFill>
                <a:latin typeface="Constantia"/>
              </a:rPr>
              <a:t>Operacja zakłada utworzenie albo utrzymanie miejsca pracy lub podjęcie działalności </a:t>
            </a:r>
            <a:r>
              <a:rPr lang="pl-PL" sz="2600" b="1" dirty="0" smtClean="0">
                <a:solidFill>
                  <a:prstClr val="black"/>
                </a:solidFill>
                <a:latin typeface="Constantia"/>
              </a:rPr>
              <a:t>gospodarczej</a:t>
            </a:r>
          </a:p>
          <a:p>
            <a:pPr marL="0" lvl="0" indent="0" defTabSz="914400">
              <a:spcBef>
                <a:spcPct val="20000"/>
              </a:spcBef>
              <a:buClr>
                <a:srgbClr val="0BD0D9"/>
              </a:buClr>
              <a:buSzPct val="95000"/>
              <a:buNone/>
            </a:pPr>
            <a:endParaRPr lang="pl-PL" sz="2600" b="1" dirty="0">
              <a:solidFill>
                <a:prstClr val="black"/>
              </a:solidFill>
              <a:latin typeface="Constantia"/>
            </a:endParaRPr>
          </a:p>
          <a:p>
            <a:pPr marL="274320" lvl="0" indent="-274320" defTabSz="914400">
              <a:spcBef>
                <a:spcPct val="20000"/>
              </a:spcBef>
              <a:buClr>
                <a:srgbClr val="0BD0D9"/>
              </a:buClr>
              <a:buSzPct val="95000"/>
              <a:buFont typeface="Wingdings 2"/>
              <a:buChar char=""/>
            </a:pPr>
            <a:r>
              <a:rPr lang="pl-PL" sz="2600" dirty="0">
                <a:solidFill>
                  <a:prstClr val="black"/>
                </a:solidFill>
                <a:latin typeface="Constantia"/>
              </a:rPr>
              <a:t>Przez utworzenie miejsca pracy rozumie się zatrudnienie na podstawie umowy o pracę, spółdzielczej umowy o pracę, umowy zlecenia lub umowy o dzieło.</a:t>
            </a:r>
            <a:r>
              <a:rPr lang="pl-PL" sz="2600" b="1" dirty="0">
                <a:solidFill>
                  <a:prstClr val="black"/>
                </a:solidFill>
                <a:latin typeface="Constantia"/>
              </a:rPr>
              <a:t> </a:t>
            </a:r>
          </a:p>
          <a:p>
            <a:endParaRPr lang="pl-PL" dirty="0"/>
          </a:p>
        </p:txBody>
      </p:sp>
    </p:spTree>
    <p:extLst>
      <p:ext uri="{BB962C8B-B14F-4D97-AF65-F5344CB8AC3E}">
        <p14:creationId xmlns:p14="http://schemas.microsoft.com/office/powerpoint/2010/main" xmlns="" val="39107682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00011" y="502276"/>
            <a:ext cx="9804601" cy="5705341"/>
          </a:xfrm>
        </p:spPr>
        <p:txBody>
          <a:bodyPr>
            <a:normAutofit lnSpcReduction="10000"/>
          </a:bodyPr>
          <a:lstStyle/>
          <a:p>
            <a:pPr marL="274320" lvl="0" indent="-274320" defTabSz="914400">
              <a:spcBef>
                <a:spcPct val="20000"/>
              </a:spcBef>
              <a:buClr>
                <a:srgbClr val="0BD0D9"/>
              </a:buClr>
              <a:buSzPct val="95000"/>
              <a:buNone/>
            </a:pPr>
            <a:r>
              <a:rPr lang="pl-PL" sz="2200" b="1" dirty="0">
                <a:solidFill>
                  <a:prstClr val="black"/>
                </a:solidFill>
                <a:latin typeface="Constantia"/>
              </a:rPr>
              <a:t>Warunek utworzenia miejsca pracy uznaje się za spełniony</a:t>
            </a:r>
            <a:r>
              <a:rPr lang="pl-PL" sz="2200" b="1" dirty="0" smtClean="0">
                <a:solidFill>
                  <a:prstClr val="black"/>
                </a:solidFill>
                <a:latin typeface="Constantia"/>
              </a:rPr>
              <a:t>, </a:t>
            </a:r>
            <a:r>
              <a:rPr lang="pl-PL" sz="2200" b="1" dirty="0">
                <a:solidFill>
                  <a:prstClr val="black"/>
                </a:solidFill>
                <a:latin typeface="Constantia"/>
              </a:rPr>
              <a:t>jeśli zatrudnienie: </a:t>
            </a:r>
          </a:p>
          <a:p>
            <a:pPr marL="274320" lvl="0" indent="-274320" defTabSz="914400">
              <a:spcBef>
                <a:spcPct val="20000"/>
              </a:spcBef>
              <a:buClr>
                <a:srgbClr val="0BD0D9"/>
              </a:buClr>
              <a:buSzPct val="95000"/>
              <a:buFont typeface="Wingdings 2"/>
              <a:buChar char=""/>
            </a:pPr>
            <a:r>
              <a:rPr lang="pl-PL" sz="2200" dirty="0">
                <a:solidFill>
                  <a:prstClr val="black"/>
                </a:solidFill>
                <a:latin typeface="Constantia"/>
              </a:rPr>
              <a:t>bezpośrednio związane jest z realizowaną operacją, </a:t>
            </a:r>
            <a:r>
              <a:rPr lang="pl-PL" sz="2200" dirty="0" smtClean="0">
                <a:solidFill>
                  <a:prstClr val="black"/>
                </a:solidFill>
                <a:latin typeface="Constantia"/>
              </a:rPr>
              <a:t>w </a:t>
            </a:r>
            <a:r>
              <a:rPr lang="pl-PL" sz="2200" dirty="0">
                <a:solidFill>
                  <a:prstClr val="black"/>
                </a:solidFill>
                <a:latin typeface="Constantia"/>
              </a:rPr>
              <a:t>wymiarze czasu co najmniej 20 godzin tygodniowo, </a:t>
            </a:r>
          </a:p>
          <a:p>
            <a:pPr marL="274320" lvl="0" indent="-274320" defTabSz="914400">
              <a:spcBef>
                <a:spcPct val="20000"/>
              </a:spcBef>
              <a:buClr>
                <a:srgbClr val="0BD0D9"/>
              </a:buClr>
              <a:buSzPct val="95000"/>
              <a:buFont typeface="Wingdings 2"/>
              <a:buChar char=""/>
            </a:pPr>
            <a:r>
              <a:rPr lang="pl-PL" sz="2200" dirty="0">
                <a:solidFill>
                  <a:prstClr val="black"/>
                </a:solidFill>
                <a:latin typeface="Constantia"/>
              </a:rPr>
              <a:t>umowa o pracę lub spółdzielcza umowa o pracę może zostać zawarta na czas określony, jednak nie krótszy niż 3 lata, </a:t>
            </a:r>
          </a:p>
          <a:p>
            <a:pPr marL="274320" lvl="0" indent="-274320" defTabSz="914400">
              <a:spcBef>
                <a:spcPct val="20000"/>
              </a:spcBef>
              <a:buClr>
                <a:srgbClr val="0BD0D9"/>
              </a:buClr>
              <a:buSzPct val="95000"/>
              <a:buFont typeface="Wingdings 2"/>
              <a:buChar char=""/>
            </a:pPr>
            <a:r>
              <a:rPr lang="pl-PL" sz="2200" dirty="0">
                <a:solidFill>
                  <a:prstClr val="black"/>
                </a:solidFill>
                <a:latin typeface="Constantia"/>
              </a:rPr>
              <a:t>związane z wykonywaniem prac sezonowych na podstawie stosunku pracy, zawierane na czas wykonania określonych czynności, jednak ponawiane co roku, co najmniej przez 3 lata, </a:t>
            </a:r>
          </a:p>
          <a:p>
            <a:pPr marL="274320" lvl="0" indent="-274320" defTabSz="914400">
              <a:spcBef>
                <a:spcPct val="20000"/>
              </a:spcBef>
              <a:buClr>
                <a:srgbClr val="0BD0D9"/>
              </a:buClr>
              <a:buSzPct val="95000"/>
              <a:buFont typeface="Wingdings 2"/>
              <a:buChar char=""/>
            </a:pPr>
            <a:r>
              <a:rPr lang="pl-PL" sz="2200" dirty="0">
                <a:solidFill>
                  <a:prstClr val="black"/>
                </a:solidFill>
                <a:latin typeface="Constantia"/>
              </a:rPr>
              <a:t>polega na świadczeniu pracy na rzecz beneficjenta przez członków rodziny pozostających we wspólnym gospodarstwie domowym, pod warunkiem, że pomiędzy beneficjentem a członkiem rodziny zostanie zawarta pisemna umowa (jeśli dotyczy), </a:t>
            </a:r>
          </a:p>
          <a:p>
            <a:pPr marL="274320" lvl="0" indent="-274320" defTabSz="914400">
              <a:spcBef>
                <a:spcPct val="20000"/>
              </a:spcBef>
              <a:buClr>
                <a:srgbClr val="0BD0D9"/>
              </a:buClr>
              <a:buSzPct val="95000"/>
              <a:buFont typeface="Wingdings 2"/>
              <a:buChar char=""/>
            </a:pPr>
            <a:r>
              <a:rPr lang="pl-PL" sz="2200" dirty="0">
                <a:solidFill>
                  <a:prstClr val="black"/>
                </a:solidFill>
                <a:latin typeface="Constantia"/>
              </a:rPr>
              <a:t>ogółem zwiększy się łączna liczba zatrudnionych pracowników do dnia złożenia wniosku o płatność w stosunku do liczby zatrudnienia w dniu złożenia wniosku o dofinansowanie. </a:t>
            </a:r>
          </a:p>
          <a:p>
            <a:endParaRPr lang="pl-PL" dirty="0"/>
          </a:p>
        </p:txBody>
      </p:sp>
    </p:spTree>
    <p:extLst>
      <p:ext uri="{BB962C8B-B14F-4D97-AF65-F5344CB8AC3E}">
        <p14:creationId xmlns:p14="http://schemas.microsoft.com/office/powerpoint/2010/main" xmlns="" val="2415314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584101" y="425003"/>
            <a:ext cx="9920511" cy="5486219"/>
          </a:xfrm>
        </p:spPr>
        <p:txBody>
          <a:bodyPr>
            <a:normAutofit lnSpcReduction="10000"/>
          </a:bodyPr>
          <a:lstStyle/>
          <a:p>
            <a:pPr marL="274320" lvl="0" indent="-274320" defTabSz="914400">
              <a:spcBef>
                <a:spcPct val="20000"/>
              </a:spcBef>
              <a:buClr>
                <a:srgbClr val="0BD0D9"/>
              </a:buClr>
              <a:buSzPct val="95000"/>
              <a:buNone/>
            </a:pPr>
            <a:r>
              <a:rPr lang="pl-PL" sz="2400" b="1" dirty="0" smtClean="0">
                <a:solidFill>
                  <a:prstClr val="black"/>
                </a:solidFill>
                <a:latin typeface="Constantia"/>
              </a:rPr>
              <a:t>   Do </a:t>
            </a:r>
            <a:r>
              <a:rPr lang="pl-PL" sz="2400" b="1" dirty="0">
                <a:solidFill>
                  <a:prstClr val="black"/>
                </a:solidFill>
                <a:latin typeface="Constantia"/>
              </a:rPr>
              <a:t>zatrudnienia nie należy wliczać pracowników przebywających </a:t>
            </a:r>
            <a:r>
              <a:rPr lang="pl-PL" sz="2400" b="1" dirty="0" smtClean="0">
                <a:solidFill>
                  <a:prstClr val="black"/>
                </a:solidFill>
                <a:latin typeface="Constantia"/>
              </a:rPr>
              <a:t>na urlopie</a:t>
            </a:r>
            <a:r>
              <a:rPr lang="pl-PL" sz="2400" b="1" dirty="0">
                <a:solidFill>
                  <a:prstClr val="black"/>
                </a:solidFill>
                <a:latin typeface="Constantia"/>
              </a:rPr>
              <a:t>: </a:t>
            </a:r>
          </a:p>
          <a:p>
            <a:pPr marL="274320" lvl="0" indent="-274320" defTabSz="914400">
              <a:spcBef>
                <a:spcPct val="20000"/>
              </a:spcBef>
              <a:buClr>
                <a:srgbClr val="0BD0D9"/>
              </a:buClr>
              <a:buSzPct val="95000"/>
              <a:buFont typeface="Wingdings 2"/>
              <a:buChar char=""/>
            </a:pPr>
            <a:r>
              <a:rPr lang="pl-PL" sz="2400" dirty="0">
                <a:solidFill>
                  <a:prstClr val="black"/>
                </a:solidFill>
                <a:latin typeface="Constantia"/>
              </a:rPr>
              <a:t>bezpłatnym, </a:t>
            </a:r>
          </a:p>
          <a:p>
            <a:pPr marL="274320" lvl="0" indent="-274320" defTabSz="914400">
              <a:spcBef>
                <a:spcPct val="20000"/>
              </a:spcBef>
              <a:buClr>
                <a:srgbClr val="0BD0D9"/>
              </a:buClr>
              <a:buSzPct val="95000"/>
              <a:buFont typeface="Wingdings 2"/>
              <a:buChar char=""/>
            </a:pPr>
            <a:r>
              <a:rPr lang="pl-PL" sz="2400" dirty="0">
                <a:solidFill>
                  <a:prstClr val="black"/>
                </a:solidFill>
                <a:latin typeface="Constantia"/>
              </a:rPr>
              <a:t>macierzyńskim, </a:t>
            </a:r>
          </a:p>
          <a:p>
            <a:pPr marL="274320" lvl="0" indent="-274320" defTabSz="914400">
              <a:spcBef>
                <a:spcPct val="20000"/>
              </a:spcBef>
              <a:buClr>
                <a:srgbClr val="0BD0D9"/>
              </a:buClr>
              <a:buSzPct val="95000"/>
              <a:buFont typeface="Wingdings 2"/>
              <a:buChar char=""/>
            </a:pPr>
            <a:r>
              <a:rPr lang="pl-PL" sz="2400" dirty="0">
                <a:solidFill>
                  <a:prstClr val="black"/>
                </a:solidFill>
                <a:latin typeface="Constantia"/>
              </a:rPr>
              <a:t>bezpłatnym w celu sprawowania opieki nad dzieckiem, </a:t>
            </a:r>
          </a:p>
          <a:p>
            <a:pPr marL="274320" lvl="0" indent="-274320" defTabSz="914400">
              <a:spcBef>
                <a:spcPct val="20000"/>
              </a:spcBef>
              <a:buClr>
                <a:srgbClr val="0BD0D9"/>
              </a:buClr>
              <a:buSzPct val="95000"/>
              <a:buFont typeface="Wingdings 2"/>
              <a:buChar char=""/>
            </a:pPr>
            <a:r>
              <a:rPr lang="pl-PL" sz="2400" dirty="0">
                <a:solidFill>
                  <a:prstClr val="black"/>
                </a:solidFill>
                <a:latin typeface="Constantia"/>
              </a:rPr>
              <a:t>bezpłatnym udzielonym pracownikom powołanym do pełnienia określonych funkcjo z wyboru, </a:t>
            </a:r>
          </a:p>
          <a:p>
            <a:pPr marL="274320" lvl="0" indent="-274320" defTabSz="914400">
              <a:spcBef>
                <a:spcPct val="20000"/>
              </a:spcBef>
              <a:buClr>
                <a:srgbClr val="0BD0D9"/>
              </a:buClr>
              <a:buSzPct val="95000"/>
              <a:buNone/>
            </a:pPr>
            <a:r>
              <a:rPr lang="pl-PL" sz="2400" dirty="0">
                <a:solidFill>
                  <a:prstClr val="black"/>
                </a:solidFill>
                <a:latin typeface="Constantia"/>
              </a:rPr>
              <a:t>oraz</a:t>
            </a:r>
          </a:p>
          <a:p>
            <a:pPr marL="274320" lvl="0" indent="-274320" defTabSz="914400">
              <a:spcBef>
                <a:spcPct val="20000"/>
              </a:spcBef>
              <a:buClr>
                <a:srgbClr val="0BD0D9"/>
              </a:buClr>
              <a:buSzPct val="95000"/>
              <a:buFont typeface="Wingdings 2"/>
              <a:buChar char=""/>
            </a:pPr>
            <a:r>
              <a:rPr lang="pl-PL" sz="2400" dirty="0">
                <a:solidFill>
                  <a:prstClr val="black"/>
                </a:solidFill>
                <a:latin typeface="Constantia"/>
              </a:rPr>
              <a:t>stażystów, </a:t>
            </a:r>
          </a:p>
          <a:p>
            <a:pPr marL="274320" lvl="0" indent="-274320" defTabSz="914400">
              <a:spcBef>
                <a:spcPct val="20000"/>
              </a:spcBef>
              <a:buClr>
                <a:srgbClr val="0BD0D9"/>
              </a:buClr>
              <a:buSzPct val="95000"/>
              <a:buFont typeface="Wingdings 2"/>
              <a:buChar char=""/>
            </a:pPr>
            <a:r>
              <a:rPr lang="pl-PL" sz="2400" dirty="0">
                <a:solidFill>
                  <a:prstClr val="black"/>
                </a:solidFill>
                <a:latin typeface="Constantia"/>
              </a:rPr>
              <a:t>osób zatrudnionych w celu przygotowania zawodowego, </a:t>
            </a:r>
          </a:p>
          <a:p>
            <a:pPr marL="274320" lvl="0" indent="-274320" defTabSz="914400">
              <a:spcBef>
                <a:spcPct val="20000"/>
              </a:spcBef>
              <a:buClr>
                <a:srgbClr val="0BD0D9"/>
              </a:buClr>
              <a:buSzPct val="95000"/>
              <a:buFont typeface="Wingdings 2"/>
              <a:buChar char=""/>
            </a:pPr>
            <a:r>
              <a:rPr lang="pl-PL" sz="2400" dirty="0">
                <a:solidFill>
                  <a:prstClr val="black"/>
                </a:solidFill>
                <a:latin typeface="Constantia"/>
              </a:rPr>
              <a:t>osób skazanych zatrudnionych na podstawie skierowania do pracy wydanego przez dyrektora zakładu karnego. </a:t>
            </a:r>
          </a:p>
          <a:p>
            <a:pPr marL="274320" lvl="0" indent="-274320" defTabSz="914400">
              <a:spcBef>
                <a:spcPct val="20000"/>
              </a:spcBef>
              <a:buClr>
                <a:srgbClr val="0BD0D9"/>
              </a:buClr>
              <a:buSzPct val="95000"/>
              <a:buNone/>
            </a:pPr>
            <a:r>
              <a:rPr lang="pl-PL" sz="2400" b="1" dirty="0" smtClean="0">
                <a:solidFill>
                  <a:prstClr val="black"/>
                </a:solidFill>
                <a:latin typeface="Constantia"/>
              </a:rPr>
              <a:t>    Utworzone </a:t>
            </a:r>
            <a:r>
              <a:rPr lang="pl-PL" sz="2400" b="1" dirty="0">
                <a:solidFill>
                  <a:prstClr val="black"/>
                </a:solidFill>
                <a:latin typeface="Constantia"/>
              </a:rPr>
              <a:t>miejsce pracy winno mieć charakter stały, </a:t>
            </a:r>
            <a:r>
              <a:rPr lang="pl-PL" sz="2400" b="1" dirty="0" smtClean="0">
                <a:solidFill>
                  <a:prstClr val="black"/>
                </a:solidFill>
                <a:latin typeface="Constantia"/>
              </a:rPr>
              <a:t>zaś w przypadku </a:t>
            </a:r>
            <a:r>
              <a:rPr lang="pl-PL" sz="2400" b="1" dirty="0">
                <a:solidFill>
                  <a:prstClr val="black"/>
                </a:solidFill>
                <a:latin typeface="Constantia"/>
              </a:rPr>
              <a:t>stanowisk sezonowych – powtarzalny.</a:t>
            </a:r>
          </a:p>
        </p:txBody>
      </p:sp>
    </p:spTree>
    <p:extLst>
      <p:ext uri="{BB962C8B-B14F-4D97-AF65-F5344CB8AC3E}">
        <p14:creationId xmlns:p14="http://schemas.microsoft.com/office/powerpoint/2010/main" xmlns="" val="3298095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434229" y="1606658"/>
            <a:ext cx="8915400" cy="3777622"/>
          </a:xfrm>
        </p:spPr>
        <p:txBody>
          <a:bodyPr>
            <a:normAutofit/>
          </a:bodyPr>
          <a:lstStyle/>
          <a:p>
            <a:pPr marL="0" indent="0" algn="ctr">
              <a:buNone/>
            </a:pPr>
            <a:r>
              <a:rPr lang="pl-PL" sz="2800" b="1" dirty="0">
                <a:latin typeface="Calibri" panose="020F0502020204030204" pitchFamily="34" charset="0"/>
                <a:ea typeface="Calibri" panose="020F0502020204030204" pitchFamily="34" charset="0"/>
                <a:cs typeface="Times New Roman" panose="02020603050405020304" pitchFamily="18" charset="0"/>
              </a:rPr>
              <a:t>Limit środków w </a:t>
            </a:r>
            <a:r>
              <a:rPr lang="pl-PL" sz="2800" b="1" dirty="0" smtClean="0">
                <a:latin typeface="Calibri" panose="020F0502020204030204" pitchFamily="34" charset="0"/>
                <a:ea typeface="Calibri" panose="020F0502020204030204" pitchFamily="34" charset="0"/>
                <a:cs typeface="Times New Roman" panose="02020603050405020304" pitchFamily="18" charset="0"/>
              </a:rPr>
              <a:t>ramach II </a:t>
            </a:r>
            <a:r>
              <a:rPr lang="pl-PL" sz="2800" b="1" dirty="0">
                <a:latin typeface="Calibri" panose="020F0502020204030204" pitchFamily="34" charset="0"/>
                <a:ea typeface="Calibri" panose="020F0502020204030204" pitchFamily="34" charset="0"/>
                <a:cs typeface="Times New Roman" panose="02020603050405020304" pitchFamily="18" charset="0"/>
              </a:rPr>
              <a:t>naboru </a:t>
            </a:r>
            <a:r>
              <a:rPr lang="pl-PL" sz="2800" b="1" dirty="0" smtClean="0">
                <a:latin typeface="Calibri" panose="020F0502020204030204" pitchFamily="34" charset="0"/>
                <a:ea typeface="Calibri" panose="020F0502020204030204" pitchFamily="34" charset="0"/>
                <a:cs typeface="Times New Roman" panose="02020603050405020304" pitchFamily="18" charset="0"/>
              </a:rPr>
              <a:t>to kwota: </a:t>
            </a:r>
          </a:p>
          <a:p>
            <a:pPr marL="0" indent="0" algn="ctr">
              <a:buNone/>
            </a:pPr>
            <a:endParaRPr lang="pl-PL" sz="28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l-PL" sz="2800" b="1" dirty="0" smtClean="0">
                <a:latin typeface="Calibri" panose="020F0502020204030204" pitchFamily="34" charset="0"/>
                <a:ea typeface="Calibri" panose="020F0502020204030204" pitchFamily="34" charset="0"/>
                <a:cs typeface="Times New Roman" panose="02020603050405020304" pitchFamily="18" charset="0"/>
              </a:rPr>
              <a:t>1</a:t>
            </a:r>
            <a:r>
              <a:rPr lang="pl-PL" sz="2800" b="1" dirty="0">
                <a:latin typeface="Calibri" panose="020F0502020204030204" pitchFamily="34" charset="0"/>
                <a:ea typeface="Calibri" panose="020F0502020204030204" pitchFamily="34" charset="0"/>
                <a:cs typeface="Times New Roman" panose="02020603050405020304" pitchFamily="18" charset="0"/>
              </a:rPr>
              <a:t> 620 000 </a:t>
            </a:r>
            <a:endParaRPr lang="pl-PL" sz="28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l-PL" sz="2800" b="1" dirty="0" smtClean="0">
                <a:latin typeface="Calibri" panose="020F0502020204030204" pitchFamily="34" charset="0"/>
                <a:ea typeface="Calibri" panose="020F0502020204030204" pitchFamily="34" charset="0"/>
                <a:cs typeface="Times New Roman" panose="02020603050405020304" pitchFamily="18" charset="0"/>
              </a:rPr>
              <a:t>(</a:t>
            </a:r>
            <a:r>
              <a:rPr lang="pl-PL" sz="2800" b="1" dirty="0">
                <a:latin typeface="Calibri" panose="020F0502020204030204" pitchFamily="34" charset="0"/>
                <a:ea typeface="Calibri" panose="020F0502020204030204" pitchFamily="34" charset="0"/>
                <a:cs typeface="Times New Roman" panose="02020603050405020304" pitchFamily="18" charset="0"/>
              </a:rPr>
              <a:t>jeden milion sześćset dwadzieścia </a:t>
            </a:r>
            <a:r>
              <a:rPr lang="pl-PL" sz="2800" b="1" dirty="0" smtClean="0">
                <a:latin typeface="Calibri" panose="020F0502020204030204" pitchFamily="34" charset="0"/>
                <a:ea typeface="Calibri" panose="020F0502020204030204" pitchFamily="34" charset="0"/>
                <a:cs typeface="Times New Roman" panose="02020603050405020304" pitchFamily="18" charset="0"/>
              </a:rPr>
              <a:t>tysięcy 00/100)</a:t>
            </a:r>
            <a:endParaRPr lang="pl-PL" sz="2800" b="1" dirty="0"/>
          </a:p>
        </p:txBody>
      </p:sp>
    </p:spTree>
    <p:extLst>
      <p:ext uri="{BB962C8B-B14F-4D97-AF65-F5344CB8AC3E}">
        <p14:creationId xmlns:p14="http://schemas.microsoft.com/office/powerpoint/2010/main" xmlns="" val="4194090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48496" y="708337"/>
            <a:ext cx="9856116" cy="5769735"/>
          </a:xfrm>
        </p:spPr>
        <p:txBody>
          <a:bodyPr>
            <a:normAutofit/>
          </a:bodyPr>
          <a:lstStyle/>
          <a:p>
            <a:pPr marL="0" lvl="0" indent="0" algn="just">
              <a:lnSpc>
                <a:spcPct val="150000"/>
              </a:lnSpc>
              <a:spcBef>
                <a:spcPts val="0"/>
              </a:spcBef>
              <a:buClr>
                <a:schemeClr val="dk1"/>
              </a:buClr>
              <a:buSzPct val="25000"/>
              <a:buNone/>
            </a:pPr>
            <a:r>
              <a:rPr lang="pl-PL" sz="2800" dirty="0" smtClean="0">
                <a:solidFill>
                  <a:schemeClr val="dk1"/>
                </a:solidFill>
                <a:latin typeface="Times New Roman"/>
                <a:ea typeface="Times New Roman"/>
                <a:cs typeface="Times New Roman"/>
                <a:sym typeface="Times New Roman"/>
              </a:rPr>
              <a:t>Ważne dokumenty </a:t>
            </a:r>
          </a:p>
          <a:p>
            <a:pPr lvl="0" algn="just">
              <a:lnSpc>
                <a:spcPct val="150000"/>
              </a:lnSpc>
              <a:spcBef>
                <a:spcPts val="0"/>
              </a:spcBef>
              <a:buClr>
                <a:schemeClr val="dk1"/>
              </a:buClr>
              <a:buSzPct val="25000"/>
              <a:buFont typeface="Wingdings" panose="05000000000000000000" pitchFamily="2" charset="2"/>
              <a:buChar char="q"/>
            </a:pPr>
            <a:endParaRPr lang="pl-PL" dirty="0">
              <a:solidFill>
                <a:schemeClr val="dk1"/>
              </a:solidFill>
              <a:latin typeface="Times New Roman"/>
              <a:ea typeface="Times New Roman"/>
              <a:cs typeface="Times New Roman"/>
              <a:sym typeface="Times New Roman"/>
            </a:endParaRPr>
          </a:p>
          <a:p>
            <a:pPr lvl="0" algn="just">
              <a:spcBef>
                <a:spcPts val="0"/>
              </a:spcBef>
              <a:buClr>
                <a:schemeClr val="dk1"/>
              </a:buClr>
              <a:buSzPct val="25000"/>
              <a:buFont typeface="Wingdings" panose="05000000000000000000" pitchFamily="2" charset="2"/>
              <a:buChar char="Ø"/>
            </a:pPr>
            <a:r>
              <a:rPr lang="pl-PL" dirty="0" smtClean="0">
                <a:solidFill>
                  <a:schemeClr val="dk1"/>
                </a:solidFill>
                <a:latin typeface="Times New Roman"/>
                <a:ea typeface="Times New Roman"/>
                <a:cs typeface="Times New Roman"/>
                <a:sym typeface="Times New Roman"/>
              </a:rPr>
              <a:t>Rozporządzenie Ministra </a:t>
            </a:r>
            <a:r>
              <a:rPr lang="pl-PL" dirty="0">
                <a:solidFill>
                  <a:schemeClr val="dk1"/>
                </a:solidFill>
                <a:latin typeface="Times New Roman"/>
                <a:ea typeface="Times New Roman"/>
                <a:cs typeface="Times New Roman"/>
                <a:sym typeface="Times New Roman"/>
              </a:rPr>
              <a:t>G</a:t>
            </a:r>
            <a:r>
              <a:rPr lang="pl-PL" dirty="0" smtClean="0">
                <a:solidFill>
                  <a:schemeClr val="dk1"/>
                </a:solidFill>
                <a:latin typeface="Times New Roman"/>
                <a:ea typeface="Times New Roman"/>
                <a:cs typeface="Times New Roman"/>
                <a:sym typeface="Times New Roman"/>
              </a:rPr>
              <a:t>ospodarki </a:t>
            </a:r>
            <a:r>
              <a:rPr lang="pl-PL" dirty="0">
                <a:solidFill>
                  <a:schemeClr val="dk1"/>
                </a:solidFill>
                <a:latin typeface="Times New Roman"/>
                <a:ea typeface="Times New Roman"/>
                <a:cs typeface="Times New Roman"/>
                <a:sym typeface="Times New Roman"/>
              </a:rPr>
              <a:t>M</a:t>
            </a:r>
            <a:r>
              <a:rPr lang="pl-PL" dirty="0" smtClean="0">
                <a:solidFill>
                  <a:schemeClr val="dk1"/>
                </a:solidFill>
                <a:latin typeface="Times New Roman"/>
                <a:ea typeface="Times New Roman"/>
                <a:cs typeface="Times New Roman"/>
                <a:sym typeface="Times New Roman"/>
              </a:rPr>
              <a:t>orskiej i Żeglugi Śródlądowej z dnia 6 września 2016 r. w sprawie szczegółowych warunków i trybu przyznawania, wypłaty i zwrotu pomocy finansowej na realizację operacji w ramach działań wsparcie przygotowawcze i realizacja lokalnych strategii rozwoju kierowanych przez społeczność, w tym koszty bieżące i aktywizacja, objętych priorytetem 4. Zwiększenie Zatrudnienia i spójności terytorialnej, zawartym w Programie Operacyjnym „Rybactwo i Morze” (</a:t>
            </a:r>
            <a:r>
              <a:rPr lang="pl-PL" dirty="0">
                <a:solidFill>
                  <a:schemeClr val="dk1"/>
                </a:solidFill>
                <a:latin typeface="Times New Roman"/>
                <a:ea typeface="Times New Roman"/>
                <a:cs typeface="Times New Roman"/>
                <a:sym typeface="Times New Roman"/>
              </a:rPr>
              <a:t>D</a:t>
            </a:r>
            <a:r>
              <a:rPr lang="pl-PL" dirty="0" smtClean="0">
                <a:solidFill>
                  <a:schemeClr val="dk1"/>
                </a:solidFill>
                <a:latin typeface="Times New Roman"/>
                <a:ea typeface="Times New Roman"/>
                <a:cs typeface="Times New Roman"/>
                <a:sym typeface="Times New Roman"/>
              </a:rPr>
              <a:t>z.U. Z 2016 r., Poz. 1435)</a:t>
            </a:r>
          </a:p>
          <a:p>
            <a:pPr marL="0" lvl="0" indent="0" algn="just">
              <a:spcBef>
                <a:spcPts val="0"/>
              </a:spcBef>
              <a:buClr>
                <a:schemeClr val="dk1"/>
              </a:buClr>
              <a:buSzPct val="25000"/>
              <a:buNone/>
            </a:pPr>
            <a:endParaRPr lang="pl-PL" dirty="0">
              <a:solidFill>
                <a:schemeClr val="dk1"/>
              </a:solidFill>
              <a:latin typeface="Times New Roman"/>
              <a:ea typeface="Times New Roman"/>
              <a:cs typeface="Times New Roman"/>
              <a:sym typeface="Times New Roman"/>
            </a:endParaRPr>
          </a:p>
          <a:p>
            <a:pPr lvl="0">
              <a:spcBef>
                <a:spcPts val="0"/>
              </a:spcBef>
              <a:buClr>
                <a:schemeClr val="dk1"/>
              </a:buClr>
              <a:buSzPct val="25000"/>
              <a:buFont typeface="Wingdings" panose="05000000000000000000" pitchFamily="2" charset="2"/>
              <a:buChar char="Ø"/>
            </a:pPr>
            <a:r>
              <a:rPr lang="pl-PL" dirty="0" smtClean="0">
                <a:solidFill>
                  <a:schemeClr val="dk1"/>
                </a:solidFill>
                <a:latin typeface="Times New Roman"/>
                <a:ea typeface="Times New Roman"/>
                <a:cs typeface="Times New Roman"/>
                <a:sym typeface="Times New Roman"/>
              </a:rPr>
              <a:t>Rozporządzenie Ministra </a:t>
            </a:r>
            <a:r>
              <a:rPr lang="pl-PL" dirty="0">
                <a:solidFill>
                  <a:schemeClr val="dk1"/>
                </a:solidFill>
                <a:latin typeface="Times New Roman"/>
                <a:ea typeface="Times New Roman"/>
                <a:cs typeface="Times New Roman"/>
                <a:sym typeface="Times New Roman"/>
              </a:rPr>
              <a:t>G</a:t>
            </a:r>
            <a:r>
              <a:rPr lang="pl-PL" dirty="0" smtClean="0">
                <a:solidFill>
                  <a:schemeClr val="dk1"/>
                </a:solidFill>
                <a:latin typeface="Times New Roman"/>
                <a:ea typeface="Times New Roman"/>
                <a:cs typeface="Times New Roman"/>
                <a:sym typeface="Times New Roman"/>
              </a:rPr>
              <a:t>ospodarki Morskiej i Żeglugi Śródlądowej 1 z dnia 25 stycznia 2017 r. w  sprawie warunków i trybu udzielania i rozliczania zaliczek oraz zakresu i terminów składania wniosków o płatność w ramach programu finansowanego z udziałem środków europejskiego funduszu morskiego i rybackiego ( </a:t>
            </a:r>
            <a:r>
              <a:rPr lang="pl-PL" dirty="0">
                <a:solidFill>
                  <a:schemeClr val="dk1"/>
                </a:solidFill>
                <a:latin typeface="Times New Roman"/>
                <a:ea typeface="Times New Roman"/>
                <a:cs typeface="Times New Roman"/>
                <a:sym typeface="Times New Roman"/>
              </a:rPr>
              <a:t>D</a:t>
            </a:r>
            <a:r>
              <a:rPr lang="pl-PL" dirty="0" smtClean="0">
                <a:solidFill>
                  <a:schemeClr val="dk1"/>
                </a:solidFill>
                <a:latin typeface="Times New Roman"/>
                <a:ea typeface="Times New Roman"/>
                <a:cs typeface="Times New Roman"/>
                <a:sym typeface="Times New Roman"/>
              </a:rPr>
              <a:t>z.U. Z 2017 r., Poz.189)</a:t>
            </a:r>
          </a:p>
          <a:p>
            <a:pPr marL="0" lvl="0" indent="0" algn="just">
              <a:spcBef>
                <a:spcPts val="0"/>
              </a:spcBef>
              <a:buClr>
                <a:schemeClr val="dk1"/>
              </a:buClr>
              <a:buSzPct val="25000"/>
              <a:buNone/>
            </a:pPr>
            <a:endParaRPr lang="pl-PL" dirty="0">
              <a:solidFill>
                <a:schemeClr val="dk1"/>
              </a:solidFill>
              <a:latin typeface="Times New Roman"/>
              <a:ea typeface="Times New Roman"/>
              <a:cs typeface="Times New Roman"/>
              <a:sym typeface="Times New Roman"/>
            </a:endParaRPr>
          </a:p>
          <a:p>
            <a:pPr lvl="0" algn="just">
              <a:spcBef>
                <a:spcPts val="0"/>
              </a:spcBef>
              <a:buClr>
                <a:schemeClr val="dk1"/>
              </a:buClr>
              <a:buSzPct val="25000"/>
              <a:buFont typeface="Wingdings" panose="05000000000000000000" pitchFamily="2" charset="2"/>
              <a:buChar char="Ø"/>
            </a:pPr>
            <a:r>
              <a:rPr lang="pl-PL" dirty="0" smtClean="0">
                <a:solidFill>
                  <a:schemeClr val="dk1"/>
                </a:solidFill>
                <a:latin typeface="Times New Roman"/>
                <a:ea typeface="Times New Roman"/>
                <a:cs typeface="Times New Roman"/>
                <a:sym typeface="Times New Roman"/>
              </a:rPr>
              <a:t>Lokalna Strategia Rozwoju SRLGD „Morze i Parsęta”</a:t>
            </a:r>
          </a:p>
          <a:p>
            <a:pPr lvl="0" algn="just">
              <a:lnSpc>
                <a:spcPct val="150000"/>
              </a:lnSpc>
              <a:spcBef>
                <a:spcPts val="0"/>
              </a:spcBef>
              <a:buClr>
                <a:schemeClr val="dk1"/>
              </a:buClr>
              <a:buSzPct val="25000"/>
              <a:buFont typeface="Wingdings" panose="05000000000000000000" pitchFamily="2" charset="2"/>
              <a:buChar char="q"/>
            </a:pPr>
            <a:endParaRPr lang="pl-PL" dirty="0">
              <a:solidFill>
                <a:schemeClr val="dk1"/>
              </a:solidFill>
              <a:latin typeface="Times New Roman"/>
              <a:cs typeface="Times New Roman"/>
              <a:sym typeface="Times New Roman"/>
            </a:endParaRPr>
          </a:p>
          <a:p>
            <a:pPr lvl="0" algn="just">
              <a:lnSpc>
                <a:spcPct val="150000"/>
              </a:lnSpc>
              <a:spcBef>
                <a:spcPts val="0"/>
              </a:spcBef>
              <a:buClr>
                <a:schemeClr val="dk1"/>
              </a:buClr>
              <a:buSzPct val="25000"/>
              <a:buFont typeface="Wingdings" panose="05000000000000000000" pitchFamily="2" charset="2"/>
              <a:buChar char="q"/>
            </a:pPr>
            <a:endParaRPr lang="pl-PL" dirty="0"/>
          </a:p>
        </p:txBody>
      </p:sp>
    </p:spTree>
    <p:extLst>
      <p:ext uri="{BB962C8B-B14F-4D97-AF65-F5344CB8AC3E}">
        <p14:creationId xmlns:p14="http://schemas.microsoft.com/office/powerpoint/2010/main" xmlns="" val="941648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545465" y="399245"/>
            <a:ext cx="9959147" cy="6458755"/>
          </a:xfrm>
        </p:spPr>
        <p:txBody>
          <a:bodyPr>
            <a:normAutofit/>
          </a:bodyPr>
          <a:lstStyle/>
          <a:p>
            <a:pPr marL="228600" lvl="0" indent="-50800" defTabSz="914400">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WYMOGI FORMALNE DOT. PRZEDSIĘWZIĘCIA:</a:t>
            </a:r>
          </a:p>
          <a:p>
            <a:pPr marL="228600" lvl="0" indent="-50800" defTabSz="914400">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520700" lvl="0" defTabSz="914400">
              <a:spcBef>
                <a:spcPts val="0"/>
              </a:spcBef>
              <a:buClr>
                <a:srgbClr val="000000"/>
              </a:buClr>
              <a:buSzPct val="25000"/>
              <a:buFont typeface="Wingdings" panose="05000000000000000000" pitchFamily="2" charset="2"/>
              <a:buChar char="q"/>
            </a:pPr>
            <a:r>
              <a:rPr lang="pl-PL" sz="2400" kern="0" dirty="0">
                <a:solidFill>
                  <a:srgbClr val="000000"/>
                </a:solidFill>
                <a:latin typeface="Times New Roman"/>
                <a:ea typeface="Times New Roman"/>
                <a:cs typeface="Times New Roman"/>
                <a:sym typeface="Times New Roman"/>
              </a:rPr>
              <a:t>j</a:t>
            </a:r>
            <a:r>
              <a:rPr lang="pl-PL" sz="2400" kern="0" dirty="0" smtClean="0">
                <a:solidFill>
                  <a:srgbClr val="000000"/>
                </a:solidFill>
                <a:latin typeface="Times New Roman"/>
                <a:ea typeface="Times New Roman"/>
                <a:cs typeface="Times New Roman"/>
                <a:sym typeface="Times New Roman"/>
              </a:rPr>
              <a:t>est zgodne </a:t>
            </a:r>
            <a:r>
              <a:rPr lang="pl-PL" sz="2400" kern="0" dirty="0">
                <a:solidFill>
                  <a:srgbClr val="000000"/>
                </a:solidFill>
                <a:latin typeface="Times New Roman"/>
                <a:ea typeface="Times New Roman"/>
                <a:cs typeface="Times New Roman"/>
                <a:sym typeface="Times New Roman"/>
              </a:rPr>
              <a:t>z Lokalną Strategią </a:t>
            </a:r>
            <a:r>
              <a:rPr lang="pl-PL" sz="2400" kern="0" dirty="0" smtClean="0">
                <a:solidFill>
                  <a:srgbClr val="000000"/>
                </a:solidFill>
                <a:latin typeface="Times New Roman"/>
                <a:ea typeface="Times New Roman"/>
                <a:cs typeface="Times New Roman"/>
                <a:sym typeface="Times New Roman"/>
              </a:rPr>
              <a:t>Rozwoju</a:t>
            </a:r>
            <a:r>
              <a:rPr lang="pl-PL" sz="2400" kern="0" dirty="0">
                <a:solidFill>
                  <a:srgbClr val="000000"/>
                </a:solidFill>
                <a:latin typeface="Times New Roman"/>
                <a:ea typeface="Times New Roman"/>
                <a:cs typeface="Times New Roman"/>
                <a:sym typeface="Times New Roman"/>
              </a:rPr>
              <a:t> </a:t>
            </a:r>
            <a:r>
              <a:rPr lang="pl-PL" sz="2400" kern="0" dirty="0" smtClean="0">
                <a:solidFill>
                  <a:srgbClr val="000000"/>
                </a:solidFill>
                <a:latin typeface="Times New Roman"/>
                <a:ea typeface="Times New Roman"/>
                <a:cs typeface="Times New Roman"/>
                <a:sym typeface="Times New Roman"/>
              </a:rPr>
              <a:t>SRLGD </a:t>
            </a:r>
          </a:p>
          <a:p>
            <a:pPr marL="520700" defTabSz="914400">
              <a:spcBef>
                <a:spcPts val="0"/>
              </a:spcBef>
              <a:buClr>
                <a:srgbClr val="000000"/>
              </a:buClr>
              <a:buSzPct val="25000"/>
              <a:buFont typeface="Wingdings" panose="05000000000000000000" pitchFamily="2" charset="2"/>
              <a:buChar char="q"/>
            </a:pPr>
            <a:r>
              <a:rPr lang="pl-PL" sz="2400" kern="0" dirty="0" smtClean="0">
                <a:solidFill>
                  <a:srgbClr val="000000"/>
                </a:solidFill>
                <a:latin typeface="Times New Roman"/>
                <a:ea typeface="Times New Roman"/>
                <a:cs typeface="Times New Roman"/>
                <a:sym typeface="Times New Roman"/>
              </a:rPr>
              <a:t>zostało wybrane </a:t>
            </a:r>
            <a:r>
              <a:rPr lang="pl-PL" sz="2400" kern="0" dirty="0">
                <a:solidFill>
                  <a:srgbClr val="000000"/>
                </a:solidFill>
                <a:latin typeface="Times New Roman"/>
                <a:ea typeface="Times New Roman"/>
                <a:cs typeface="Times New Roman"/>
                <a:sym typeface="Times New Roman"/>
              </a:rPr>
              <a:t>przez LGD</a:t>
            </a:r>
            <a:r>
              <a:rPr lang="pl-PL" sz="2400" kern="0" dirty="0" smtClean="0">
                <a:solidFill>
                  <a:srgbClr val="000000"/>
                </a:solidFill>
                <a:latin typeface="Times New Roman"/>
                <a:ea typeface="Times New Roman"/>
                <a:cs typeface="Times New Roman"/>
                <a:sym typeface="Times New Roman"/>
              </a:rPr>
              <a:t>;</a:t>
            </a:r>
          </a:p>
          <a:p>
            <a:pPr marL="520700" lvl="0" defTabSz="914400">
              <a:spcBef>
                <a:spcPts val="0"/>
              </a:spcBef>
              <a:buClr>
                <a:srgbClr val="000000"/>
              </a:buClr>
              <a:buSzPct val="25000"/>
              <a:buFont typeface="Wingdings" panose="05000000000000000000" pitchFamily="2" charset="2"/>
              <a:buChar char="q"/>
            </a:pPr>
            <a:r>
              <a:rPr lang="pl-PL" sz="2400" kern="0" dirty="0" smtClean="0">
                <a:solidFill>
                  <a:srgbClr val="000000"/>
                </a:solidFill>
                <a:latin typeface="Times New Roman"/>
                <a:ea typeface="Times New Roman"/>
                <a:cs typeface="Times New Roman"/>
                <a:sym typeface="Times New Roman"/>
              </a:rPr>
              <a:t>nie </a:t>
            </a:r>
            <a:r>
              <a:rPr lang="pl-PL" sz="2400" kern="0" dirty="0">
                <a:solidFill>
                  <a:srgbClr val="000000"/>
                </a:solidFill>
                <a:latin typeface="Times New Roman"/>
                <a:ea typeface="Times New Roman"/>
                <a:cs typeface="Times New Roman"/>
                <a:sym typeface="Times New Roman"/>
              </a:rPr>
              <a:t>jest </a:t>
            </a:r>
            <a:r>
              <a:rPr lang="pl-PL" sz="2400" kern="0" dirty="0" smtClean="0">
                <a:solidFill>
                  <a:srgbClr val="000000"/>
                </a:solidFill>
                <a:latin typeface="Times New Roman"/>
                <a:ea typeface="Times New Roman"/>
                <a:cs typeface="Times New Roman"/>
                <a:sym typeface="Times New Roman"/>
              </a:rPr>
              <a:t>finansowane </a:t>
            </a:r>
            <a:r>
              <a:rPr lang="pl-PL" sz="2400" kern="0" dirty="0">
                <a:solidFill>
                  <a:srgbClr val="000000"/>
                </a:solidFill>
                <a:latin typeface="Times New Roman"/>
                <a:ea typeface="Times New Roman"/>
                <a:cs typeface="Times New Roman"/>
                <a:sym typeface="Times New Roman"/>
              </a:rPr>
              <a:t>z udziałem innych środków publicznych, z wyjątkiem </a:t>
            </a:r>
            <a:r>
              <a:rPr lang="pl-PL" sz="2400" kern="0" dirty="0" smtClean="0">
                <a:solidFill>
                  <a:srgbClr val="000000"/>
                </a:solidFill>
                <a:latin typeface="Times New Roman"/>
                <a:ea typeface="Times New Roman"/>
                <a:cs typeface="Times New Roman"/>
                <a:sym typeface="Times New Roman"/>
              </a:rPr>
              <a:t>współfinansowania operacji z:</a:t>
            </a:r>
          </a:p>
          <a:p>
            <a:pPr marL="177800" lvl="0" indent="0" defTabSz="914400">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 </a:t>
            </a:r>
            <a:r>
              <a:rPr lang="pl-PL" sz="2400" kern="0" dirty="0" smtClean="0">
                <a:solidFill>
                  <a:srgbClr val="000000"/>
                </a:solidFill>
                <a:latin typeface="Times New Roman"/>
                <a:ea typeface="Times New Roman"/>
                <a:cs typeface="Times New Roman"/>
                <a:sym typeface="Times New Roman"/>
              </a:rPr>
              <a:t>   a) dochodów </a:t>
            </a:r>
            <a:r>
              <a:rPr lang="pl-PL" sz="2400" kern="0" dirty="0">
                <a:solidFill>
                  <a:srgbClr val="000000"/>
                </a:solidFill>
                <a:latin typeface="Times New Roman"/>
                <a:ea typeface="Times New Roman"/>
                <a:cs typeface="Times New Roman"/>
                <a:sym typeface="Times New Roman"/>
              </a:rPr>
              <a:t>JST (dochody własne lub </a:t>
            </a:r>
            <a:r>
              <a:rPr lang="pl-PL" sz="2400" kern="0" dirty="0" smtClean="0">
                <a:solidFill>
                  <a:srgbClr val="000000"/>
                </a:solidFill>
                <a:latin typeface="Times New Roman"/>
                <a:ea typeface="Times New Roman"/>
                <a:cs typeface="Times New Roman"/>
                <a:sym typeface="Times New Roman"/>
              </a:rPr>
              <a:t>subwencje ogólne)</a:t>
            </a:r>
          </a:p>
          <a:p>
            <a:pPr marL="177800" lvl="0" indent="0" defTabSz="914400">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 </a:t>
            </a:r>
            <a:r>
              <a:rPr lang="pl-PL" sz="2400" kern="0" dirty="0" smtClean="0">
                <a:solidFill>
                  <a:srgbClr val="000000"/>
                </a:solidFill>
                <a:latin typeface="Times New Roman"/>
                <a:ea typeface="Times New Roman"/>
                <a:cs typeface="Times New Roman"/>
                <a:sym typeface="Times New Roman"/>
              </a:rPr>
              <a:t>   b</a:t>
            </a:r>
            <a:r>
              <a:rPr lang="pl-PL" sz="2400" kern="0" dirty="0">
                <a:solidFill>
                  <a:srgbClr val="000000"/>
                </a:solidFill>
                <a:latin typeface="Times New Roman"/>
                <a:ea typeface="Times New Roman"/>
                <a:cs typeface="Times New Roman"/>
                <a:sym typeface="Times New Roman"/>
              </a:rPr>
              <a:t>) z krajowych środków publicznych w ramach programu „Promocja </a:t>
            </a:r>
            <a:endParaRPr lang="pl-PL" sz="2400" kern="0" dirty="0" smtClean="0">
              <a:solidFill>
                <a:srgbClr val="000000"/>
              </a:solidFill>
              <a:latin typeface="Times New Roman"/>
              <a:ea typeface="Times New Roman"/>
              <a:cs typeface="Times New Roman"/>
              <a:sym typeface="Times New Roman"/>
            </a:endParaRPr>
          </a:p>
          <a:p>
            <a:pPr marL="177800" lvl="0" indent="0" defTabSz="914400">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 </a:t>
            </a:r>
            <a:r>
              <a:rPr lang="pl-PL" sz="2400" kern="0" dirty="0" smtClean="0">
                <a:solidFill>
                  <a:srgbClr val="000000"/>
                </a:solidFill>
                <a:latin typeface="Times New Roman"/>
                <a:ea typeface="Times New Roman"/>
                <a:cs typeface="Times New Roman"/>
                <a:sym typeface="Times New Roman"/>
              </a:rPr>
              <a:t>   kultury </a:t>
            </a:r>
            <a:r>
              <a:rPr lang="pl-PL" sz="2400" kern="0" dirty="0">
                <a:solidFill>
                  <a:srgbClr val="000000"/>
                </a:solidFill>
                <a:latin typeface="Times New Roman"/>
                <a:ea typeface="Times New Roman"/>
                <a:cs typeface="Times New Roman"/>
                <a:sym typeface="Times New Roman"/>
              </a:rPr>
              <a:t>polskiej </a:t>
            </a:r>
            <a:r>
              <a:rPr lang="pl-PL" sz="2400" kern="0" dirty="0" smtClean="0">
                <a:solidFill>
                  <a:srgbClr val="000000"/>
                </a:solidFill>
                <a:latin typeface="Times New Roman"/>
                <a:ea typeface="Times New Roman"/>
                <a:cs typeface="Times New Roman"/>
                <a:sym typeface="Times New Roman"/>
              </a:rPr>
              <a:t>za granicą </a:t>
            </a:r>
            <a:r>
              <a:rPr lang="pl-PL" sz="2400" kern="0" dirty="0">
                <a:solidFill>
                  <a:srgbClr val="000000"/>
                </a:solidFill>
                <a:latin typeface="Times New Roman"/>
                <a:ea typeface="Times New Roman"/>
                <a:cs typeface="Times New Roman"/>
                <a:sym typeface="Times New Roman"/>
              </a:rPr>
              <a:t>– Promesa</a:t>
            </a:r>
            <a:r>
              <a:rPr lang="pl-PL" sz="2400" kern="0" dirty="0" smtClean="0">
                <a:solidFill>
                  <a:srgbClr val="000000"/>
                </a:solidFill>
                <a:latin typeface="Times New Roman"/>
                <a:ea typeface="Times New Roman"/>
                <a:cs typeface="Times New Roman"/>
                <a:sym typeface="Times New Roman"/>
              </a:rPr>
              <a:t>”,</a:t>
            </a:r>
            <a:endParaRPr lang="pl-PL" sz="2400" kern="0" dirty="0">
              <a:solidFill>
                <a:srgbClr val="000000"/>
              </a:solidFill>
              <a:latin typeface="Times New Roman"/>
              <a:ea typeface="Times New Roman"/>
              <a:cs typeface="Times New Roman"/>
              <a:sym typeface="Times New Roman"/>
            </a:endParaRPr>
          </a:p>
          <a:p>
            <a:pPr marL="228600" lvl="0" indent="-50800" defTabSz="914400">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    c</a:t>
            </a:r>
            <a:r>
              <a:rPr lang="pl-PL" sz="2400" kern="0" dirty="0">
                <a:solidFill>
                  <a:srgbClr val="000000"/>
                </a:solidFill>
                <a:latin typeface="Times New Roman"/>
                <a:ea typeface="Times New Roman"/>
                <a:cs typeface="Times New Roman"/>
                <a:sym typeface="Times New Roman"/>
              </a:rPr>
              <a:t>) z krajowych środków publicznych będących w dyspozycji ministra </a:t>
            </a:r>
            <a:r>
              <a:rPr lang="pl-PL" sz="2400" kern="0" dirty="0" smtClean="0">
                <a:solidFill>
                  <a:srgbClr val="000000"/>
                </a:solidFill>
                <a:latin typeface="Times New Roman"/>
                <a:ea typeface="Times New Roman"/>
                <a:cs typeface="Times New Roman"/>
                <a:sym typeface="Times New Roman"/>
              </a:rPr>
              <a:t>   </a:t>
            </a:r>
          </a:p>
          <a:p>
            <a:pPr marL="228600" lvl="0" indent="-50800" defTabSz="914400">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 </a:t>
            </a:r>
            <a:r>
              <a:rPr lang="pl-PL" sz="2400" kern="0" dirty="0" smtClean="0">
                <a:solidFill>
                  <a:srgbClr val="000000"/>
                </a:solidFill>
                <a:latin typeface="Times New Roman"/>
                <a:ea typeface="Times New Roman"/>
                <a:cs typeface="Times New Roman"/>
                <a:sym typeface="Times New Roman"/>
              </a:rPr>
              <a:t>   właściwego do spraw </a:t>
            </a:r>
            <a:r>
              <a:rPr lang="pl-PL" sz="2400" kern="0" dirty="0">
                <a:solidFill>
                  <a:srgbClr val="000000"/>
                </a:solidFill>
                <a:latin typeface="Times New Roman"/>
                <a:ea typeface="Times New Roman"/>
                <a:cs typeface="Times New Roman"/>
                <a:sym typeface="Times New Roman"/>
              </a:rPr>
              <a:t>turystyki</a:t>
            </a:r>
            <a:r>
              <a:rPr lang="pl-PL" sz="2400" kern="0" dirty="0" smtClean="0">
                <a:solidFill>
                  <a:srgbClr val="000000"/>
                </a:solidFill>
                <a:latin typeface="Times New Roman"/>
                <a:ea typeface="Times New Roman"/>
                <a:cs typeface="Times New Roman"/>
                <a:sym typeface="Times New Roman"/>
              </a:rPr>
              <a:t>,</a:t>
            </a:r>
            <a:endParaRPr lang="pl-PL" sz="2400" kern="0" dirty="0">
              <a:solidFill>
                <a:srgbClr val="000000"/>
              </a:solidFill>
              <a:latin typeface="Times New Roman"/>
              <a:ea typeface="Times New Roman"/>
              <a:cs typeface="Times New Roman"/>
              <a:sym typeface="Times New Roman"/>
            </a:endParaRPr>
          </a:p>
          <a:p>
            <a:pPr marL="228600" lvl="0" indent="-50800" defTabSz="914400">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    d</a:t>
            </a:r>
            <a:r>
              <a:rPr lang="pl-PL" sz="2400" kern="0" dirty="0">
                <a:solidFill>
                  <a:srgbClr val="000000"/>
                </a:solidFill>
                <a:latin typeface="Times New Roman"/>
                <a:ea typeface="Times New Roman"/>
                <a:cs typeface="Times New Roman"/>
                <a:sym typeface="Times New Roman"/>
              </a:rPr>
              <a:t>) ze środków NFOŚiGW oraz Wojewódzkich Funduszy Ochrony </a:t>
            </a:r>
            <a:endParaRPr lang="pl-PL" sz="2400" kern="0" dirty="0" smtClean="0">
              <a:solidFill>
                <a:srgbClr val="000000"/>
              </a:solidFill>
              <a:latin typeface="Times New Roman"/>
              <a:ea typeface="Times New Roman"/>
              <a:cs typeface="Times New Roman"/>
              <a:sym typeface="Times New Roman"/>
            </a:endParaRPr>
          </a:p>
          <a:p>
            <a:pPr marL="228600" lvl="0" indent="-50800" defTabSz="914400">
              <a:spcBef>
                <a:spcPts val="0"/>
              </a:spcBef>
              <a:buClr>
                <a:srgbClr val="000000"/>
              </a:buClr>
              <a:buSzPct val="25000"/>
              <a:buNone/>
            </a:pPr>
            <a:r>
              <a:rPr lang="pl-PL" sz="2400" kern="0" dirty="0">
                <a:solidFill>
                  <a:srgbClr val="000000"/>
                </a:solidFill>
                <a:latin typeface="Times New Roman"/>
                <a:ea typeface="Times New Roman"/>
                <a:cs typeface="Times New Roman"/>
                <a:sym typeface="Times New Roman"/>
              </a:rPr>
              <a:t> </a:t>
            </a:r>
            <a:r>
              <a:rPr lang="pl-PL" sz="2400" kern="0" dirty="0" smtClean="0">
                <a:solidFill>
                  <a:srgbClr val="000000"/>
                </a:solidFill>
                <a:latin typeface="Times New Roman"/>
                <a:ea typeface="Times New Roman"/>
                <a:cs typeface="Times New Roman"/>
                <a:sym typeface="Times New Roman"/>
              </a:rPr>
              <a:t>   Środowiska </a:t>
            </a:r>
            <a:r>
              <a:rPr lang="pl-PL" sz="2400" kern="0" dirty="0">
                <a:solidFill>
                  <a:srgbClr val="000000"/>
                </a:solidFill>
                <a:latin typeface="Times New Roman"/>
                <a:ea typeface="Times New Roman"/>
                <a:cs typeface="Times New Roman"/>
                <a:sym typeface="Times New Roman"/>
              </a:rPr>
              <a:t>i Gospodarki Wodnej</a:t>
            </a:r>
            <a:r>
              <a:rPr lang="pl-PL" sz="2400" kern="0" dirty="0" smtClean="0">
                <a:solidFill>
                  <a:srgbClr val="000000"/>
                </a:solidFill>
                <a:latin typeface="Times New Roman"/>
                <a:ea typeface="Times New Roman"/>
                <a:cs typeface="Times New Roman"/>
                <a:sym typeface="Times New Roman"/>
              </a:rPr>
              <a:t>;</a:t>
            </a:r>
          </a:p>
          <a:p>
            <a:pPr marL="520700" lvl="0" defTabSz="914400">
              <a:lnSpc>
                <a:spcPct val="90000"/>
              </a:lnSpc>
              <a:spcBef>
                <a:spcPts val="0"/>
              </a:spcBef>
              <a:buClr>
                <a:srgbClr val="000000"/>
              </a:buClr>
              <a:buSzPct val="25000"/>
              <a:buFont typeface="Wingdings" panose="05000000000000000000" pitchFamily="2" charset="2"/>
              <a:buChar char="q"/>
            </a:pPr>
            <a:r>
              <a:rPr lang="pl-PL" sz="2400" kern="0" dirty="0" smtClean="0">
                <a:solidFill>
                  <a:srgbClr val="000000"/>
                </a:solidFill>
                <a:latin typeface="Times New Roman"/>
                <a:ea typeface="Times New Roman"/>
                <a:cs typeface="Times New Roman"/>
                <a:sym typeface="Times New Roman"/>
              </a:rPr>
              <a:t>zostanie zakończone </a:t>
            </a:r>
            <a:r>
              <a:rPr lang="pl-PL" sz="2400" kern="0" dirty="0">
                <a:solidFill>
                  <a:srgbClr val="000000"/>
                </a:solidFill>
                <a:latin typeface="Times New Roman"/>
                <a:ea typeface="Times New Roman"/>
                <a:cs typeface="Times New Roman"/>
                <a:sym typeface="Times New Roman"/>
              </a:rPr>
              <a:t>w terminie 18 miesięcy od dnia zawarcia umowy o dofinansowanie</a:t>
            </a:r>
            <a:r>
              <a:rPr lang="pl-PL" sz="2400" kern="0" dirty="0" smtClean="0">
                <a:solidFill>
                  <a:srgbClr val="000000"/>
                </a:solidFill>
                <a:latin typeface="Times New Roman"/>
                <a:ea typeface="Times New Roman"/>
                <a:cs typeface="Times New Roman"/>
                <a:sym typeface="Times New Roman"/>
              </a:rPr>
              <a:t>;</a:t>
            </a:r>
          </a:p>
          <a:p>
            <a:pPr marL="520700" lvl="0" defTabSz="914400">
              <a:lnSpc>
                <a:spcPct val="90000"/>
              </a:lnSpc>
              <a:spcBef>
                <a:spcPts val="0"/>
              </a:spcBef>
              <a:buClr>
                <a:srgbClr val="000000"/>
              </a:buClr>
              <a:buSzPct val="25000"/>
              <a:buFont typeface="Wingdings" panose="05000000000000000000" pitchFamily="2" charset="2"/>
              <a:buChar char="q"/>
            </a:pPr>
            <a:r>
              <a:rPr lang="pl-PL" sz="2400" kern="0" dirty="0" smtClean="0">
                <a:solidFill>
                  <a:srgbClr val="000000"/>
                </a:solidFill>
                <a:latin typeface="Times New Roman"/>
                <a:ea typeface="Times New Roman"/>
                <a:cs typeface="Times New Roman"/>
                <a:sym typeface="Times New Roman"/>
              </a:rPr>
              <a:t>spełnia </a:t>
            </a:r>
            <a:r>
              <a:rPr lang="pl-PL" sz="2400" kern="0" dirty="0">
                <a:solidFill>
                  <a:srgbClr val="000000"/>
                </a:solidFill>
                <a:latin typeface="Times New Roman"/>
                <a:ea typeface="Times New Roman"/>
                <a:cs typeface="Times New Roman"/>
                <a:sym typeface="Times New Roman"/>
              </a:rPr>
              <a:t>warunki określone w rozporządzeniu dla tej operacji.</a:t>
            </a:r>
          </a:p>
          <a:p>
            <a:pPr marL="228600" lvl="0" indent="-50800" defTabSz="914400">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0" indent="0">
              <a:buNone/>
            </a:pPr>
            <a:endParaRPr lang="pl-PL" dirty="0"/>
          </a:p>
        </p:txBody>
      </p:sp>
    </p:spTree>
    <p:extLst>
      <p:ext uri="{BB962C8B-B14F-4D97-AF65-F5344CB8AC3E}">
        <p14:creationId xmlns:p14="http://schemas.microsoft.com/office/powerpoint/2010/main" xmlns="" val="319684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638020"/>
          </a:xfrm>
        </p:spPr>
        <p:txBody>
          <a:bodyPr>
            <a:noAutofit/>
          </a:bodyPr>
          <a:lstStyle/>
          <a:p>
            <a:pPr marL="228600" lvl="0" indent="-50800" defTabSz="914400">
              <a:lnSpc>
                <a:spcPct val="90000"/>
              </a:lnSpc>
              <a:spcBef>
                <a:spcPts val="0"/>
              </a:spcBef>
            </a:pPr>
            <a:r>
              <a:rPr lang="pl-PL" sz="2400" b="1" kern="0" dirty="0">
                <a:solidFill>
                  <a:srgbClr val="000000"/>
                </a:solidFill>
                <a:latin typeface="Times New Roman"/>
                <a:ea typeface="Times New Roman"/>
                <a:cs typeface="Times New Roman"/>
                <a:sym typeface="Times New Roman"/>
              </a:rPr>
              <a:t>PRZYDATNE LINKI</a:t>
            </a:r>
            <a:br>
              <a:rPr lang="pl-PL" sz="2400" b="1" kern="0" dirty="0">
                <a:solidFill>
                  <a:srgbClr val="000000"/>
                </a:solidFill>
                <a:latin typeface="Times New Roman"/>
                <a:ea typeface="Times New Roman"/>
                <a:cs typeface="Times New Roman"/>
                <a:sym typeface="Times New Roman"/>
              </a:rPr>
            </a:br>
            <a:endParaRPr lang="pl-PL" sz="2400" b="1" dirty="0"/>
          </a:p>
        </p:txBody>
      </p:sp>
      <p:sp>
        <p:nvSpPr>
          <p:cNvPr id="3" name="Symbol zastępczy zawartości 2"/>
          <p:cNvSpPr>
            <a:spLocks noGrp="1"/>
          </p:cNvSpPr>
          <p:nvPr>
            <p:ph idx="1"/>
          </p:nvPr>
        </p:nvSpPr>
        <p:spPr>
          <a:xfrm>
            <a:off x="2589212" y="1506828"/>
            <a:ext cx="8915400" cy="4404394"/>
          </a:xfrm>
        </p:spPr>
        <p:txBody>
          <a:bodyPr>
            <a:normAutofit/>
          </a:bodyPr>
          <a:lstStyle/>
          <a:p>
            <a:pPr marL="228600" lvl="0" indent="-50800" defTabSz="914400">
              <a:lnSpc>
                <a:spcPct val="90000"/>
              </a:lnSpc>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1. www.morzeiparseta.pl </a:t>
            </a:r>
            <a:r>
              <a:rPr lang="pl-PL" sz="2400" kern="0" dirty="0">
                <a:solidFill>
                  <a:srgbClr val="000000"/>
                </a:solidFill>
                <a:latin typeface="Times New Roman"/>
                <a:ea typeface="Times New Roman"/>
                <a:cs typeface="Times New Roman"/>
                <a:sym typeface="Times New Roman"/>
              </a:rPr>
              <a:t>– Rybacka Lokalna Grupa Działania </a:t>
            </a:r>
            <a:r>
              <a:rPr lang="pl-PL" sz="2400" kern="0" dirty="0" smtClean="0">
                <a:solidFill>
                  <a:srgbClr val="000000"/>
                </a:solidFill>
                <a:latin typeface="Times New Roman"/>
                <a:ea typeface="Times New Roman"/>
                <a:cs typeface="Times New Roman"/>
                <a:sym typeface="Times New Roman"/>
              </a:rPr>
              <a:t>„Morze i Parsęta”</a:t>
            </a:r>
          </a:p>
          <a:p>
            <a:pPr marL="228600" lvl="0" indent="-50800" defTabSz="914400">
              <a:lnSpc>
                <a:spcPct val="90000"/>
              </a:lnSpc>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228600" lvl="0" indent="-50800" defTabSz="914400">
              <a:lnSpc>
                <a:spcPct val="90000"/>
              </a:lnSpc>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2. www.wrir.wzp.pl –Wydział </a:t>
            </a:r>
            <a:r>
              <a:rPr lang="pl-PL" sz="2400" kern="0" dirty="0">
                <a:solidFill>
                  <a:srgbClr val="000000"/>
                </a:solidFill>
                <a:latin typeface="Times New Roman"/>
                <a:ea typeface="Times New Roman"/>
                <a:cs typeface="Times New Roman"/>
                <a:sym typeface="Times New Roman"/>
              </a:rPr>
              <a:t>Rolnictwa i Rybactwa </a:t>
            </a:r>
            <a:r>
              <a:rPr lang="pl-PL" sz="2400" kern="0" dirty="0" smtClean="0">
                <a:solidFill>
                  <a:srgbClr val="000000"/>
                </a:solidFill>
                <a:latin typeface="Times New Roman"/>
                <a:ea typeface="Times New Roman"/>
                <a:cs typeface="Times New Roman"/>
                <a:sym typeface="Times New Roman"/>
              </a:rPr>
              <a:t>Urzędu Marszałkowskiego </a:t>
            </a:r>
            <a:r>
              <a:rPr lang="pl-PL" sz="2400" kern="0" dirty="0">
                <a:solidFill>
                  <a:srgbClr val="000000"/>
                </a:solidFill>
                <a:latin typeface="Times New Roman"/>
                <a:ea typeface="Times New Roman"/>
                <a:cs typeface="Times New Roman"/>
                <a:sym typeface="Times New Roman"/>
              </a:rPr>
              <a:t>Województwa </a:t>
            </a:r>
            <a:r>
              <a:rPr lang="pl-PL" sz="2400" kern="0" dirty="0" smtClean="0">
                <a:solidFill>
                  <a:srgbClr val="000000"/>
                </a:solidFill>
                <a:latin typeface="Times New Roman"/>
                <a:ea typeface="Times New Roman"/>
                <a:cs typeface="Times New Roman"/>
                <a:sym typeface="Times New Roman"/>
              </a:rPr>
              <a:t>Zachodniopomorskiego</a:t>
            </a:r>
            <a:endParaRPr lang="pl-PL" sz="2400" kern="0" dirty="0">
              <a:solidFill>
                <a:srgbClr val="000000"/>
              </a:solidFill>
              <a:latin typeface="Times New Roman"/>
              <a:ea typeface="Times New Roman"/>
              <a:cs typeface="Times New Roman"/>
              <a:sym typeface="Times New Roman"/>
            </a:endParaRPr>
          </a:p>
          <a:p>
            <a:pPr marL="228600" lvl="0" indent="-50800" defTabSz="914400">
              <a:lnSpc>
                <a:spcPct val="90000"/>
              </a:lnSpc>
              <a:spcBef>
                <a:spcPts val="0"/>
              </a:spcBef>
              <a:buClr>
                <a:srgbClr val="000000"/>
              </a:buClr>
              <a:buSzPct val="25000"/>
              <a:buNone/>
            </a:pPr>
            <a:endParaRPr lang="pl-PL" sz="2400" kern="0" dirty="0" smtClean="0">
              <a:solidFill>
                <a:srgbClr val="000000"/>
              </a:solidFill>
              <a:latin typeface="Times New Roman"/>
              <a:ea typeface="Times New Roman"/>
              <a:cs typeface="Times New Roman"/>
              <a:sym typeface="Times New Roman"/>
            </a:endParaRPr>
          </a:p>
          <a:p>
            <a:pPr marL="228600" lvl="0" indent="-50800" defTabSz="914400">
              <a:lnSpc>
                <a:spcPct val="90000"/>
              </a:lnSpc>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3. www.poryby.wzp.pl </a:t>
            </a:r>
            <a:r>
              <a:rPr lang="pl-PL" sz="2400" kern="0" dirty="0">
                <a:solidFill>
                  <a:srgbClr val="000000"/>
                </a:solidFill>
                <a:latin typeface="Times New Roman"/>
                <a:ea typeface="Times New Roman"/>
                <a:cs typeface="Times New Roman"/>
                <a:sym typeface="Times New Roman"/>
              </a:rPr>
              <a:t>– Biuro d.s. </a:t>
            </a:r>
            <a:r>
              <a:rPr lang="pl-PL" sz="2400" kern="0" dirty="0" smtClean="0">
                <a:solidFill>
                  <a:srgbClr val="000000"/>
                </a:solidFill>
                <a:latin typeface="Times New Roman"/>
                <a:ea typeface="Times New Roman"/>
                <a:cs typeface="Times New Roman"/>
                <a:sym typeface="Times New Roman"/>
              </a:rPr>
              <a:t>PO </a:t>
            </a:r>
            <a:r>
              <a:rPr lang="pl-PL" sz="2400" kern="0" dirty="0">
                <a:solidFill>
                  <a:srgbClr val="000000"/>
                </a:solidFill>
                <a:latin typeface="Times New Roman"/>
                <a:ea typeface="Times New Roman"/>
                <a:cs typeface="Times New Roman"/>
                <a:sym typeface="Times New Roman"/>
              </a:rPr>
              <a:t>RYBY 2014 – </a:t>
            </a:r>
            <a:r>
              <a:rPr lang="pl-PL" sz="2400" kern="0" dirty="0" smtClean="0">
                <a:solidFill>
                  <a:srgbClr val="000000"/>
                </a:solidFill>
                <a:latin typeface="Times New Roman"/>
                <a:ea typeface="Times New Roman"/>
                <a:cs typeface="Times New Roman"/>
                <a:sym typeface="Times New Roman"/>
              </a:rPr>
              <a:t>2020</a:t>
            </a:r>
          </a:p>
          <a:p>
            <a:pPr marL="228600" lvl="0" indent="-50800" defTabSz="914400">
              <a:lnSpc>
                <a:spcPct val="90000"/>
              </a:lnSpc>
              <a:spcBef>
                <a:spcPts val="0"/>
              </a:spcBef>
              <a:buClr>
                <a:srgbClr val="000000"/>
              </a:buClr>
              <a:buSzPct val="25000"/>
              <a:buNone/>
            </a:pPr>
            <a:endParaRPr lang="pl-PL" sz="2400" kern="0" dirty="0">
              <a:solidFill>
                <a:srgbClr val="000000"/>
              </a:solidFill>
              <a:latin typeface="Times New Roman"/>
              <a:ea typeface="Times New Roman"/>
              <a:cs typeface="Times New Roman"/>
              <a:sym typeface="Times New Roman"/>
            </a:endParaRPr>
          </a:p>
          <a:p>
            <a:pPr marL="228600" lvl="0" indent="-50800" defTabSz="914400">
              <a:lnSpc>
                <a:spcPct val="90000"/>
              </a:lnSpc>
              <a:spcBef>
                <a:spcPts val="0"/>
              </a:spcBef>
              <a:buClr>
                <a:srgbClr val="000000"/>
              </a:buClr>
              <a:buSzPct val="25000"/>
              <a:buNone/>
            </a:pPr>
            <a:r>
              <a:rPr lang="pl-PL" sz="2400" kern="0" dirty="0" smtClean="0">
                <a:solidFill>
                  <a:srgbClr val="000000"/>
                </a:solidFill>
                <a:latin typeface="Times New Roman"/>
                <a:ea typeface="Times New Roman"/>
                <a:cs typeface="Times New Roman"/>
                <a:sym typeface="Times New Roman"/>
              </a:rPr>
              <a:t>4. www.mgm.gov.pl/</a:t>
            </a:r>
            <a:r>
              <a:rPr lang="pl-PL" sz="2400" kern="0" dirty="0" err="1" smtClean="0">
                <a:solidFill>
                  <a:srgbClr val="000000"/>
                </a:solidFill>
                <a:latin typeface="Times New Roman"/>
                <a:ea typeface="Times New Roman"/>
                <a:cs typeface="Times New Roman"/>
                <a:sym typeface="Times New Roman"/>
              </a:rPr>
              <a:t>pl</a:t>
            </a:r>
            <a:r>
              <a:rPr lang="pl-PL" sz="2400" kern="0" dirty="0" smtClean="0">
                <a:solidFill>
                  <a:srgbClr val="000000"/>
                </a:solidFill>
                <a:latin typeface="Times New Roman"/>
                <a:ea typeface="Times New Roman"/>
                <a:cs typeface="Times New Roman"/>
                <a:sym typeface="Times New Roman"/>
              </a:rPr>
              <a:t>/rybołówstwo </a:t>
            </a:r>
            <a:r>
              <a:rPr lang="pl-PL" sz="2400" kern="0" dirty="0">
                <a:solidFill>
                  <a:srgbClr val="000000"/>
                </a:solidFill>
                <a:latin typeface="Times New Roman"/>
                <a:ea typeface="Times New Roman"/>
                <a:cs typeface="Times New Roman"/>
                <a:sym typeface="Times New Roman"/>
              </a:rPr>
              <a:t>– Ministerstwo Gospodarki Morskiej i </a:t>
            </a:r>
            <a:r>
              <a:rPr lang="pl-PL" sz="2400" kern="0" dirty="0" smtClean="0">
                <a:solidFill>
                  <a:srgbClr val="000000"/>
                </a:solidFill>
                <a:latin typeface="Times New Roman"/>
                <a:ea typeface="Times New Roman"/>
                <a:cs typeface="Times New Roman"/>
                <a:sym typeface="Times New Roman"/>
              </a:rPr>
              <a:t>Żeglugi Śródlądowej</a:t>
            </a:r>
            <a:r>
              <a:rPr lang="pl-PL" sz="2400" kern="0" dirty="0">
                <a:solidFill>
                  <a:srgbClr val="000000"/>
                </a:solidFill>
                <a:latin typeface="Times New Roman"/>
                <a:ea typeface="Times New Roman"/>
                <a:cs typeface="Times New Roman"/>
                <a:sym typeface="Times New Roman"/>
              </a:rPr>
              <a:t>, </a:t>
            </a:r>
            <a:r>
              <a:rPr lang="pl-PL" sz="2400" kern="0" dirty="0" smtClean="0">
                <a:solidFill>
                  <a:srgbClr val="000000"/>
                </a:solidFill>
                <a:latin typeface="Times New Roman"/>
                <a:ea typeface="Times New Roman"/>
                <a:cs typeface="Times New Roman"/>
                <a:sym typeface="Times New Roman"/>
              </a:rPr>
              <a:t>Rybołówstwo</a:t>
            </a:r>
            <a:endParaRPr lang="pl-PL" sz="2400" kern="0"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xmlns="" val="3181312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endParaRPr lang="pl-PL" sz="3600" dirty="0" smtClean="0">
              <a:solidFill>
                <a:prstClr val="black">
                  <a:lumMod val="85000"/>
                  <a:lumOff val="15000"/>
                </a:prstClr>
              </a:solidFill>
              <a:ea typeface="+mj-ea"/>
              <a:cs typeface="+mj-cs"/>
            </a:endParaRPr>
          </a:p>
          <a:p>
            <a:pPr marL="0" indent="0">
              <a:buNone/>
            </a:pPr>
            <a:r>
              <a:rPr lang="pl-PL" sz="3600" dirty="0" smtClean="0">
                <a:solidFill>
                  <a:prstClr val="black">
                    <a:lumMod val="85000"/>
                    <a:lumOff val="15000"/>
                  </a:prstClr>
                </a:solidFill>
                <a:ea typeface="+mj-ea"/>
                <a:cs typeface="+mj-cs"/>
              </a:rPr>
              <a:t>Wniosek </a:t>
            </a:r>
            <a:r>
              <a:rPr lang="pl-PL" sz="3600" dirty="0">
                <a:solidFill>
                  <a:prstClr val="black">
                    <a:lumMod val="85000"/>
                    <a:lumOff val="15000"/>
                  </a:prstClr>
                </a:solidFill>
                <a:ea typeface="+mj-ea"/>
                <a:cs typeface="+mj-cs"/>
              </a:rPr>
              <a:t>o dofinansowanie</a:t>
            </a:r>
            <a:endParaRPr lang="pl-PL" dirty="0"/>
          </a:p>
        </p:txBody>
      </p:sp>
    </p:spTree>
    <p:extLst>
      <p:ext uri="{BB962C8B-B14F-4D97-AF65-F5344CB8AC3E}">
        <p14:creationId xmlns:p14="http://schemas.microsoft.com/office/powerpoint/2010/main" xmlns="" val="2847452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25769" y="1571223"/>
            <a:ext cx="9778843" cy="4958366"/>
          </a:xfrm>
        </p:spPr>
        <p:txBody>
          <a:bodyPr/>
          <a:lstStyle/>
          <a:p>
            <a:pPr lvl="0" algn="just" defTabSz="914400" eaLnBrk="0" fontAlgn="base" hangingPunct="0">
              <a:spcBef>
                <a:spcPct val="20000"/>
              </a:spcBef>
              <a:spcAft>
                <a:spcPct val="0"/>
              </a:spcAft>
              <a:buClrTx/>
              <a:buFont typeface="Arial" charset="0"/>
              <a:buChar char="•"/>
              <a:defRPr/>
            </a:pPr>
            <a:r>
              <a:rPr lang="pl-PL" dirty="0">
                <a:solidFill>
                  <a:prstClr val="black"/>
                </a:solidFill>
                <a:latin typeface="Calibri"/>
              </a:rPr>
              <a:t>Wniosek sporządza się na formularzu udostępnionym na stronie internetowej Ministerstwa Gospodarki Morskiej i Żeglugi Śródlądowej tj. </a:t>
            </a:r>
            <a:r>
              <a:rPr lang="pl-PL" dirty="0" smtClean="0">
                <a:solidFill>
                  <a:prstClr val="black"/>
                </a:solidFill>
                <a:latin typeface="Calibri"/>
                <a:hlinkClick r:id="rId2"/>
              </a:rPr>
              <a:t>www.mgm.gov.pl</a:t>
            </a:r>
            <a:r>
              <a:rPr lang="pl-PL" dirty="0" smtClean="0">
                <a:solidFill>
                  <a:prstClr val="black"/>
                </a:solidFill>
                <a:latin typeface="Calibri"/>
              </a:rPr>
              <a:t>, Urzędu </a:t>
            </a:r>
            <a:r>
              <a:rPr lang="pl-PL" dirty="0">
                <a:solidFill>
                  <a:prstClr val="black"/>
                </a:solidFill>
                <a:latin typeface="Calibri"/>
              </a:rPr>
              <a:t>Marszałkowskiego </a:t>
            </a:r>
            <a:r>
              <a:rPr lang="pl-PL" dirty="0" smtClean="0">
                <a:solidFill>
                  <a:prstClr val="black"/>
                </a:solidFill>
                <a:latin typeface="Calibri"/>
                <a:hlinkClick r:id="rId3"/>
              </a:rPr>
              <a:t>www.poryby.wzp.pl</a:t>
            </a:r>
            <a:r>
              <a:rPr lang="pl-PL" dirty="0" smtClean="0">
                <a:solidFill>
                  <a:prstClr val="black"/>
                </a:solidFill>
                <a:latin typeface="Calibri"/>
              </a:rPr>
              <a:t>, SRLGD „Morze i Parsęta” </a:t>
            </a:r>
            <a:r>
              <a:rPr lang="pl-PL" dirty="0" smtClean="0">
                <a:solidFill>
                  <a:prstClr val="black"/>
                </a:solidFill>
                <a:latin typeface="Calibri"/>
                <a:hlinkClick r:id="rId4"/>
              </a:rPr>
              <a:t>www.morzeiparseta.pl</a:t>
            </a:r>
            <a:r>
              <a:rPr lang="pl-PL" dirty="0" smtClean="0">
                <a:solidFill>
                  <a:prstClr val="black"/>
                </a:solidFill>
                <a:latin typeface="Calibri"/>
              </a:rPr>
              <a:t> </a:t>
            </a:r>
            <a:endParaRPr lang="pl-PL" dirty="0">
              <a:solidFill>
                <a:prstClr val="black"/>
              </a:solidFill>
              <a:latin typeface="Calibri"/>
            </a:endParaRPr>
          </a:p>
          <a:p>
            <a:pPr lvl="0" algn="just" defTabSz="914400" eaLnBrk="0" fontAlgn="base" hangingPunct="0">
              <a:spcBef>
                <a:spcPct val="20000"/>
              </a:spcBef>
              <a:spcAft>
                <a:spcPct val="0"/>
              </a:spcAft>
              <a:buClrTx/>
              <a:buFont typeface="Arial" charset="0"/>
              <a:buChar char="•"/>
              <a:defRPr/>
            </a:pPr>
            <a:r>
              <a:rPr lang="pl-PL" dirty="0">
                <a:solidFill>
                  <a:prstClr val="black"/>
                </a:solidFill>
                <a:latin typeface="Calibri"/>
              </a:rPr>
              <a:t>Zaleca się, aby wniosek został wypełniony elektronicznie i wydrukowany lub wypełniony odręcznie, w sposób czytelny (np. pismem drukowanym) i trwały </a:t>
            </a:r>
          </a:p>
          <a:p>
            <a:pPr lvl="0" algn="just" defTabSz="914400" eaLnBrk="0" fontAlgn="base" hangingPunct="0">
              <a:spcBef>
                <a:spcPct val="20000"/>
              </a:spcBef>
              <a:spcAft>
                <a:spcPct val="0"/>
              </a:spcAft>
              <a:buClrTx/>
              <a:buFont typeface="Arial" charset="0"/>
              <a:buChar char="•"/>
              <a:defRPr/>
            </a:pPr>
            <a:r>
              <a:rPr lang="pl-PL" dirty="0">
                <a:solidFill>
                  <a:prstClr val="black"/>
                </a:solidFill>
                <a:latin typeface="Calibri"/>
              </a:rPr>
              <a:t>W sytuacji, kiedy dane pole we wniosku nie dotyczy wnioskodawcy – należy wstawić kreskę, a w przypadku danych liczbowych należy wstawić wartość „0,00”, chyba, że w instrukcji podano inaczej. </a:t>
            </a:r>
          </a:p>
          <a:p>
            <a:pPr lvl="0" algn="just" defTabSz="914400" eaLnBrk="0" fontAlgn="base" hangingPunct="0">
              <a:spcBef>
                <a:spcPct val="20000"/>
              </a:spcBef>
              <a:spcAft>
                <a:spcPct val="0"/>
              </a:spcAft>
              <a:buClrTx/>
              <a:buFont typeface="Arial" charset="0"/>
              <a:buChar char="•"/>
              <a:defRPr/>
            </a:pPr>
            <a:r>
              <a:rPr lang="pl-PL" dirty="0">
                <a:solidFill>
                  <a:prstClr val="black"/>
                </a:solidFill>
                <a:latin typeface="Calibri"/>
              </a:rPr>
              <a:t>Dane finansowe podawane we wniosku, w tym: </a:t>
            </a:r>
          </a:p>
          <a:p>
            <a:pPr lvl="0" defTabSz="914400" eaLnBrk="0" fontAlgn="base" hangingPunct="0">
              <a:spcBef>
                <a:spcPct val="20000"/>
              </a:spcBef>
              <a:spcAft>
                <a:spcPct val="0"/>
              </a:spcAft>
              <a:buClrTx/>
              <a:buFont typeface="Arial" charset="0"/>
              <a:buChar char="•"/>
              <a:defRPr/>
            </a:pPr>
            <a:endParaRPr lang="pl-PL"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dirty="0">
                <a:solidFill>
                  <a:prstClr val="black"/>
                </a:solidFill>
                <a:latin typeface="Calibri"/>
              </a:rPr>
              <a:t>- w </a:t>
            </a:r>
            <a:r>
              <a:rPr lang="pl-PL" i="1" dirty="0">
                <a:solidFill>
                  <a:srgbClr val="FF0000"/>
                </a:solidFill>
                <a:latin typeface="Calibri"/>
              </a:rPr>
              <a:t>Zestawieniu rzeczowo-finansowym</a:t>
            </a:r>
            <a:r>
              <a:rPr lang="pl-PL" i="1" dirty="0">
                <a:solidFill>
                  <a:prstClr val="black"/>
                </a:solidFill>
                <a:latin typeface="Calibri"/>
              </a:rPr>
              <a:t> operacji </a:t>
            </a:r>
            <a:r>
              <a:rPr lang="pl-PL" dirty="0">
                <a:solidFill>
                  <a:prstClr val="black"/>
                </a:solidFill>
                <a:latin typeface="Calibri"/>
              </a:rPr>
              <a:t>wyrażane są w złotych z dokładnością </a:t>
            </a:r>
            <a:r>
              <a:rPr lang="pl-PL" dirty="0">
                <a:solidFill>
                  <a:srgbClr val="FF0000"/>
                </a:solidFill>
                <a:latin typeface="Calibri"/>
              </a:rPr>
              <a:t>do dwóch miejsc po przecinku</a:t>
            </a:r>
            <a:r>
              <a:rPr lang="pl-PL" dirty="0">
                <a:solidFill>
                  <a:prstClr val="black"/>
                </a:solidFill>
                <a:latin typeface="Calibri"/>
              </a:rPr>
              <a:t>, </a:t>
            </a:r>
          </a:p>
          <a:p>
            <a:pPr marL="0" lvl="0" indent="0" algn="just" defTabSz="914400" eaLnBrk="0" fontAlgn="base" hangingPunct="0">
              <a:spcBef>
                <a:spcPct val="20000"/>
              </a:spcBef>
              <a:spcAft>
                <a:spcPct val="0"/>
              </a:spcAft>
              <a:buClrTx/>
              <a:buNone/>
              <a:defRPr/>
            </a:pPr>
            <a:r>
              <a:rPr lang="pl-PL" dirty="0">
                <a:solidFill>
                  <a:prstClr val="black"/>
                </a:solidFill>
                <a:latin typeface="Calibri"/>
              </a:rPr>
              <a:t>- </a:t>
            </a:r>
            <a:r>
              <a:rPr lang="pl-PL" dirty="0">
                <a:solidFill>
                  <a:srgbClr val="FF0000"/>
                </a:solidFill>
                <a:latin typeface="Calibri"/>
              </a:rPr>
              <a:t>wnioskowaną kwotę dofinansowania</a:t>
            </a:r>
            <a:r>
              <a:rPr lang="pl-PL" dirty="0">
                <a:solidFill>
                  <a:prstClr val="black"/>
                </a:solidFill>
                <a:latin typeface="Calibri"/>
              </a:rPr>
              <a:t> należy podać w </a:t>
            </a:r>
            <a:r>
              <a:rPr lang="pl-PL" dirty="0">
                <a:solidFill>
                  <a:srgbClr val="FF0000"/>
                </a:solidFill>
                <a:latin typeface="Calibri"/>
              </a:rPr>
              <a:t>pełnych złotych </a:t>
            </a:r>
            <a:r>
              <a:rPr lang="pl-PL" dirty="0">
                <a:solidFill>
                  <a:prstClr val="black"/>
                </a:solidFill>
                <a:latin typeface="Calibri"/>
              </a:rPr>
              <a:t>(po obcięciu groszy). </a:t>
            </a:r>
          </a:p>
          <a:p>
            <a:pPr marL="0" indent="0">
              <a:buNone/>
            </a:pPr>
            <a:endParaRPr lang="pl-PL" dirty="0"/>
          </a:p>
        </p:txBody>
      </p:sp>
    </p:spTree>
    <p:extLst>
      <p:ext uri="{BB962C8B-B14F-4D97-AF65-F5344CB8AC3E}">
        <p14:creationId xmlns:p14="http://schemas.microsoft.com/office/powerpoint/2010/main" xmlns="" val="23245232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sz="2000" b="1" dirty="0" smtClean="0">
                <a:solidFill>
                  <a:prstClr val="black"/>
                </a:solidFill>
                <a:latin typeface="Calibri"/>
              </a:rPr>
              <a:t>UTRZYMANIE </a:t>
            </a:r>
            <a:r>
              <a:rPr lang="pl-PL" altLang="pl-PL" sz="2000" b="1" dirty="0">
                <a:solidFill>
                  <a:prstClr val="black"/>
                </a:solidFill>
                <a:latin typeface="Calibri"/>
              </a:rPr>
              <a:t>MIEJSCA(C) PRACY/PODJĘCIE DZIAŁALNOŚCI GOSPODARCZEJ</a:t>
            </a:r>
            <a:endParaRPr lang="pl-PL" dirty="0"/>
          </a:p>
        </p:txBody>
      </p:sp>
      <p:sp>
        <p:nvSpPr>
          <p:cNvPr id="3" name="Symbol zastępczy zawartości 2"/>
          <p:cNvSpPr>
            <a:spLocks noGrp="1"/>
          </p:cNvSpPr>
          <p:nvPr>
            <p:ph idx="1"/>
          </p:nvPr>
        </p:nvSpPr>
        <p:spPr/>
        <p:txBody>
          <a:bodyPr>
            <a:normAutofit/>
          </a:bodyPr>
          <a:lstStyle/>
          <a:p>
            <a:pPr lvl="0" algn="just" defTabSz="914400" eaLnBrk="0" fontAlgn="base" hangingPunct="0">
              <a:spcBef>
                <a:spcPct val="20000"/>
              </a:spcBef>
              <a:spcAft>
                <a:spcPct val="0"/>
              </a:spcAft>
              <a:buClrTx/>
              <a:buFont typeface="Arial" charset="0"/>
              <a:buChar char="•"/>
              <a:defRPr/>
            </a:pPr>
            <a:r>
              <a:rPr lang="pl-PL" sz="2000" dirty="0">
                <a:solidFill>
                  <a:prstClr val="black"/>
                </a:solidFill>
                <a:latin typeface="Calibri"/>
              </a:rPr>
              <a:t>Przez utworzenie miejsca pracy rozumie się zatrudnienie na podstawie umowy o pracę, spółdzielczej umowy o pracę, umowy zlecenia lub umowy dzieło. Utworzone miejsce pracy winno mieć charakter stały, a w przypadku stanowisk sezonowych – powtarzalny. </a:t>
            </a:r>
            <a:endParaRPr lang="pl-PL" sz="2000" dirty="0" smtClean="0">
              <a:solidFill>
                <a:prstClr val="black"/>
              </a:solidFill>
              <a:latin typeface="Calibri"/>
            </a:endParaRPr>
          </a:p>
          <a:p>
            <a:pPr marL="0" lvl="0" indent="0" algn="just" defTabSz="914400" eaLnBrk="0" fontAlgn="base" hangingPunct="0">
              <a:spcBef>
                <a:spcPct val="20000"/>
              </a:spcBef>
              <a:spcAft>
                <a:spcPct val="0"/>
              </a:spcAft>
              <a:buClrTx/>
              <a:buNone/>
              <a:defRPr/>
            </a:pPr>
            <a:endParaRPr lang="pl-PL" sz="2000" dirty="0">
              <a:solidFill>
                <a:prstClr val="black"/>
              </a:solidFill>
              <a:latin typeface="Calibri"/>
            </a:endParaRPr>
          </a:p>
          <a:p>
            <a:pPr lvl="0" algn="just" defTabSz="914400" eaLnBrk="0" fontAlgn="base" hangingPunct="0">
              <a:spcBef>
                <a:spcPct val="20000"/>
              </a:spcBef>
              <a:spcAft>
                <a:spcPct val="0"/>
              </a:spcAft>
              <a:buClrTx/>
              <a:buFont typeface="Arial" charset="0"/>
              <a:buChar char="•"/>
              <a:defRPr/>
            </a:pPr>
            <a:r>
              <a:rPr lang="pl-PL" sz="2000" dirty="0">
                <a:solidFill>
                  <a:prstClr val="black"/>
                </a:solidFill>
                <a:latin typeface="Calibri"/>
              </a:rPr>
              <a:t>Utrzymanie miejsca pracy – utrzymanie istniejącego co najmniej przez 12 miesięcy bezpośrednio poprzedzających dzień złożenia wniosku o dofinansowanie, zagrożonego likwidacją miejsca pracy, które bez pomocy finansowej w ramach Priorytetu 4 „Zwiększenie zatrudnienia i spójności terytorialnej”, zawartego w Programie zostałoby utracone. </a:t>
            </a:r>
          </a:p>
          <a:p>
            <a:pPr marL="0" indent="0">
              <a:buNone/>
            </a:pPr>
            <a:endParaRPr lang="pl-PL" sz="2000" dirty="0"/>
          </a:p>
        </p:txBody>
      </p:sp>
    </p:spTree>
    <p:extLst>
      <p:ext uri="{BB962C8B-B14F-4D97-AF65-F5344CB8AC3E}">
        <p14:creationId xmlns:p14="http://schemas.microsoft.com/office/powerpoint/2010/main" xmlns="" val="10059390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defTabSz="914400" eaLnBrk="0" fontAlgn="base" hangingPunct="0">
              <a:spcBef>
                <a:spcPct val="20000"/>
              </a:spcBef>
              <a:spcAft>
                <a:spcPct val="0"/>
              </a:spcAft>
              <a:defRPr/>
            </a:pPr>
            <a:r>
              <a:rPr lang="pl-PL" sz="2400" dirty="0">
                <a:solidFill>
                  <a:prstClr val="black"/>
                </a:solidFill>
                <a:latin typeface="Calibri"/>
                <a:ea typeface="+mn-ea"/>
                <a:cs typeface="+mn-cs"/>
              </a:rPr>
              <a:t>Warunek utworzenia miejsca pracy uznaje się za spełniony, jeśli zatrudnienie: </a:t>
            </a:r>
          </a:p>
        </p:txBody>
      </p:sp>
      <p:sp>
        <p:nvSpPr>
          <p:cNvPr id="3" name="Symbol zastępczy zawartości 2"/>
          <p:cNvSpPr>
            <a:spLocks noGrp="1"/>
          </p:cNvSpPr>
          <p:nvPr>
            <p:ph idx="1"/>
          </p:nvPr>
        </p:nvSpPr>
        <p:spPr/>
        <p:txBody>
          <a:bodyPr>
            <a:normAutofit/>
          </a:bodyPr>
          <a:lstStyle/>
          <a:p>
            <a:pPr marL="0" lvl="0" indent="0" algn="just" defTabSz="914400" eaLnBrk="0" fontAlgn="base" hangingPunct="0">
              <a:spcBef>
                <a:spcPct val="20000"/>
              </a:spcBef>
              <a:spcAft>
                <a:spcPct val="0"/>
              </a:spcAft>
              <a:buClrTx/>
              <a:buNone/>
              <a:defRPr/>
            </a:pPr>
            <a:endParaRPr lang="pl-PL" sz="14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400" dirty="0">
                <a:solidFill>
                  <a:prstClr val="black"/>
                </a:solidFill>
                <a:latin typeface="Calibri"/>
              </a:rPr>
              <a:t>1. Bezpośrednio związane jest z realizowaną operacją, </a:t>
            </a:r>
          </a:p>
          <a:p>
            <a:pPr marL="0" lvl="0" indent="0" algn="just" defTabSz="914400" eaLnBrk="0" fontAlgn="base" hangingPunct="0">
              <a:spcBef>
                <a:spcPct val="20000"/>
              </a:spcBef>
              <a:spcAft>
                <a:spcPct val="0"/>
              </a:spcAft>
              <a:buClrTx/>
              <a:buNone/>
              <a:defRPr/>
            </a:pPr>
            <a:endParaRPr lang="pl-PL" sz="14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400" dirty="0">
                <a:solidFill>
                  <a:prstClr val="black"/>
                </a:solidFill>
                <a:latin typeface="Calibri"/>
              </a:rPr>
              <a:t>2. W wymiarze czasu co najmniej </a:t>
            </a:r>
            <a:r>
              <a:rPr lang="pl-PL" sz="1400" dirty="0">
                <a:solidFill>
                  <a:srgbClr val="FF0000"/>
                </a:solidFill>
                <a:latin typeface="Calibri"/>
              </a:rPr>
              <a:t>20 godzin tygodniowo</a:t>
            </a:r>
            <a:r>
              <a:rPr lang="pl-PL" sz="1400" dirty="0">
                <a:solidFill>
                  <a:prstClr val="black"/>
                </a:solidFill>
                <a:latin typeface="Calibri"/>
              </a:rPr>
              <a:t>, </a:t>
            </a:r>
          </a:p>
          <a:p>
            <a:pPr marL="0" lvl="0" indent="0" algn="just" defTabSz="914400" eaLnBrk="0" fontAlgn="base" hangingPunct="0">
              <a:spcBef>
                <a:spcPct val="20000"/>
              </a:spcBef>
              <a:spcAft>
                <a:spcPct val="0"/>
              </a:spcAft>
              <a:buClrTx/>
              <a:buNone/>
              <a:defRPr/>
            </a:pPr>
            <a:endParaRPr lang="pl-PL" sz="14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400" dirty="0">
                <a:solidFill>
                  <a:prstClr val="black"/>
                </a:solidFill>
                <a:latin typeface="Calibri"/>
              </a:rPr>
              <a:t>3. Umowa o pracę lub spółdzielcza umowa o pracę może zostać zawarta </a:t>
            </a:r>
            <a:r>
              <a:rPr lang="pl-PL" sz="1400" dirty="0">
                <a:solidFill>
                  <a:srgbClr val="FF0000"/>
                </a:solidFill>
                <a:latin typeface="Calibri"/>
              </a:rPr>
              <a:t>na czas określony</a:t>
            </a:r>
            <a:r>
              <a:rPr lang="pl-PL" sz="1400" dirty="0">
                <a:solidFill>
                  <a:prstClr val="black"/>
                </a:solidFill>
                <a:latin typeface="Calibri"/>
              </a:rPr>
              <a:t>, jednak </a:t>
            </a:r>
            <a:r>
              <a:rPr lang="pl-PL" sz="1400" dirty="0">
                <a:solidFill>
                  <a:srgbClr val="FF0000"/>
                </a:solidFill>
                <a:latin typeface="Calibri"/>
              </a:rPr>
              <a:t>nie krótszy niż 3 lata</a:t>
            </a:r>
            <a:r>
              <a:rPr lang="pl-PL" sz="1400" dirty="0">
                <a:solidFill>
                  <a:prstClr val="black"/>
                </a:solidFill>
                <a:latin typeface="Calibri"/>
              </a:rPr>
              <a:t>, </a:t>
            </a:r>
          </a:p>
          <a:p>
            <a:pPr marL="0" lvl="0" indent="0" algn="just" defTabSz="914400" eaLnBrk="0" fontAlgn="base" hangingPunct="0">
              <a:spcBef>
                <a:spcPct val="20000"/>
              </a:spcBef>
              <a:spcAft>
                <a:spcPct val="0"/>
              </a:spcAft>
              <a:buClrTx/>
              <a:buNone/>
              <a:defRPr/>
            </a:pPr>
            <a:endParaRPr lang="pl-PL" sz="14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400" dirty="0">
                <a:solidFill>
                  <a:prstClr val="black"/>
                </a:solidFill>
                <a:latin typeface="Calibri"/>
              </a:rPr>
              <a:t>4. Związane z wykonywaniem </a:t>
            </a:r>
            <a:r>
              <a:rPr lang="pl-PL" sz="1400" dirty="0">
                <a:solidFill>
                  <a:srgbClr val="FF0000"/>
                </a:solidFill>
                <a:latin typeface="Calibri"/>
              </a:rPr>
              <a:t>prac sezonowych </a:t>
            </a:r>
            <a:r>
              <a:rPr lang="pl-PL" sz="1400" dirty="0">
                <a:solidFill>
                  <a:prstClr val="black"/>
                </a:solidFill>
                <a:latin typeface="Calibri"/>
              </a:rPr>
              <a:t>na podstawie stosunku pracy, zawierane na czas wykonania określonych czynności, jednak ponawiane co roku, </a:t>
            </a:r>
            <a:r>
              <a:rPr lang="pl-PL" sz="1400" dirty="0">
                <a:solidFill>
                  <a:srgbClr val="FF0000"/>
                </a:solidFill>
                <a:latin typeface="Calibri"/>
              </a:rPr>
              <a:t>co najmniej przez 3 lata</a:t>
            </a:r>
            <a:r>
              <a:rPr lang="pl-PL" sz="1400" dirty="0">
                <a:solidFill>
                  <a:prstClr val="black"/>
                </a:solidFill>
                <a:latin typeface="Calibri"/>
              </a:rPr>
              <a:t>, </a:t>
            </a:r>
          </a:p>
          <a:p>
            <a:pPr marL="0" lvl="0" indent="0" algn="just" defTabSz="914400" eaLnBrk="0" fontAlgn="base" hangingPunct="0">
              <a:spcBef>
                <a:spcPct val="20000"/>
              </a:spcBef>
              <a:spcAft>
                <a:spcPct val="0"/>
              </a:spcAft>
              <a:buClrTx/>
              <a:buNone/>
              <a:defRPr/>
            </a:pPr>
            <a:endParaRPr lang="pl-PL" sz="14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400" dirty="0">
                <a:solidFill>
                  <a:prstClr val="black"/>
                </a:solidFill>
                <a:latin typeface="Calibri"/>
              </a:rPr>
              <a:t>5. Polega na świadczeniu pracy na rzecz beneficjenta przez członków rodziny pozostających we wspólnym gospodarstwie domowym, pod warunkiem, że </a:t>
            </a:r>
            <a:r>
              <a:rPr lang="pl-PL" sz="1400" dirty="0">
                <a:solidFill>
                  <a:srgbClr val="FF0000"/>
                </a:solidFill>
                <a:latin typeface="Calibri"/>
              </a:rPr>
              <a:t>pomiędzy beneficjentem, a członkiem rodziny zostanie zawarta pisemna umowa,</a:t>
            </a:r>
            <a:r>
              <a:rPr lang="pl-PL" sz="1400" dirty="0">
                <a:solidFill>
                  <a:prstClr val="black"/>
                </a:solidFill>
                <a:latin typeface="Calibri"/>
              </a:rPr>
              <a:t> </a:t>
            </a:r>
          </a:p>
          <a:p>
            <a:pPr marL="0" lvl="0" indent="0" algn="just" defTabSz="914400" eaLnBrk="0" fontAlgn="base" hangingPunct="0">
              <a:spcBef>
                <a:spcPct val="20000"/>
              </a:spcBef>
              <a:spcAft>
                <a:spcPct val="0"/>
              </a:spcAft>
              <a:buClrTx/>
              <a:buNone/>
              <a:defRPr/>
            </a:pPr>
            <a:endParaRPr lang="pl-PL" sz="14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400" dirty="0">
                <a:solidFill>
                  <a:prstClr val="black"/>
                </a:solidFill>
                <a:latin typeface="Calibri"/>
              </a:rPr>
              <a:t>6. Ogółem zwiększy się łączna liczba zatrudnionych pracowników do dnia złożenia wniosku o płatność w stosunku do liczby zatrudnienia w dniu złożenia wniosku o dofinansowanie. </a:t>
            </a:r>
          </a:p>
          <a:p>
            <a:endParaRPr lang="pl-PL" dirty="0"/>
          </a:p>
        </p:txBody>
      </p:sp>
    </p:spTree>
    <p:extLst>
      <p:ext uri="{BB962C8B-B14F-4D97-AF65-F5344CB8AC3E}">
        <p14:creationId xmlns:p14="http://schemas.microsoft.com/office/powerpoint/2010/main" xmlns="" val="3920327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481070" y="927279"/>
            <a:ext cx="10023542" cy="5473521"/>
          </a:xfrm>
        </p:spPr>
        <p:txBody>
          <a:bodyPr>
            <a:noAutofit/>
          </a:bodyPr>
          <a:lstStyle/>
          <a:p>
            <a:pPr marL="0" lvl="0" indent="0" defTabSz="914400" eaLnBrk="0" fontAlgn="base" hangingPunct="0">
              <a:spcBef>
                <a:spcPct val="20000"/>
              </a:spcBef>
              <a:spcAft>
                <a:spcPct val="0"/>
              </a:spcAft>
              <a:buClrTx/>
              <a:buNone/>
              <a:defRPr/>
            </a:pPr>
            <a:r>
              <a:rPr lang="pl-PL" dirty="0">
                <a:solidFill>
                  <a:prstClr val="black"/>
                </a:solidFill>
                <a:latin typeface="Calibri"/>
              </a:rPr>
              <a:t>Wniosek w części B wypełniany jest przez Wnioskodawcę zgodnie ze stanem faktycznym. </a:t>
            </a:r>
          </a:p>
          <a:p>
            <a:pPr lvl="0" defTabSz="914400" eaLnBrk="0" fontAlgn="base" hangingPunct="0">
              <a:spcBef>
                <a:spcPct val="20000"/>
              </a:spcBef>
              <a:spcAft>
                <a:spcPct val="0"/>
              </a:spcAft>
              <a:buClrTx/>
              <a:buFont typeface="Arial" charset="0"/>
              <a:buChar char="•"/>
              <a:defRPr/>
            </a:pPr>
            <a:r>
              <a:rPr lang="pl-PL" u="sng" dirty="0" smtClean="0">
                <a:solidFill>
                  <a:prstClr val="black"/>
                </a:solidFill>
                <a:latin typeface="Calibri"/>
              </a:rPr>
              <a:t>Nazwisko/Nazwa </a:t>
            </a:r>
            <a:endParaRPr lang="pl-PL" u="sng" dirty="0">
              <a:solidFill>
                <a:prstClr val="black"/>
              </a:solidFill>
              <a:latin typeface="Calibri"/>
            </a:endParaRPr>
          </a:p>
          <a:p>
            <a:pPr marL="0" lvl="0" indent="0" defTabSz="914400" eaLnBrk="0" fontAlgn="base" hangingPunct="0">
              <a:spcBef>
                <a:spcPct val="20000"/>
              </a:spcBef>
              <a:spcAft>
                <a:spcPct val="0"/>
              </a:spcAft>
              <a:buClrTx/>
              <a:buNone/>
              <a:defRPr/>
            </a:pPr>
            <a:r>
              <a:rPr lang="pl-PL" dirty="0">
                <a:solidFill>
                  <a:prstClr val="black"/>
                </a:solidFill>
                <a:latin typeface="Calibri"/>
              </a:rPr>
              <a:t>Osoba prawna albo jednostka organizacyjna nieposiadająca osobowości prawnej wpisuje nazwę, osoba fizyczna nazwisko, zaś osoba fizyczna prowadząca działalność gospodarczą wpisuje nazwę, nawet, jeśli imię i nazwisko stanowi nazwę podmiotu </a:t>
            </a:r>
          </a:p>
          <a:p>
            <a:pPr marL="0" lvl="0" indent="0" defTabSz="914400" eaLnBrk="0" fontAlgn="base" hangingPunct="0">
              <a:spcBef>
                <a:spcPct val="20000"/>
              </a:spcBef>
              <a:spcAft>
                <a:spcPct val="0"/>
              </a:spcAft>
              <a:buClrTx/>
              <a:buNone/>
              <a:defRPr/>
            </a:pPr>
            <a:endParaRPr lang="pl-PL" dirty="0">
              <a:solidFill>
                <a:prstClr val="black"/>
              </a:solidFill>
              <a:latin typeface="Calibri"/>
            </a:endParaRPr>
          </a:p>
          <a:p>
            <a:pPr lvl="0" defTabSz="914400" eaLnBrk="0" fontAlgn="base" hangingPunct="0">
              <a:spcBef>
                <a:spcPct val="20000"/>
              </a:spcBef>
              <a:spcAft>
                <a:spcPct val="0"/>
              </a:spcAft>
              <a:buClrTx/>
              <a:buFont typeface="Arial" charset="0"/>
              <a:buChar char="•"/>
              <a:defRPr/>
            </a:pPr>
            <a:r>
              <a:rPr lang="pl-PL" u="sng" dirty="0" smtClean="0">
                <a:solidFill>
                  <a:prstClr val="black"/>
                </a:solidFill>
                <a:latin typeface="Calibri"/>
              </a:rPr>
              <a:t>Numer </a:t>
            </a:r>
            <a:r>
              <a:rPr lang="pl-PL" u="sng" dirty="0">
                <a:solidFill>
                  <a:prstClr val="black"/>
                </a:solidFill>
                <a:latin typeface="Calibri"/>
              </a:rPr>
              <a:t>identyfikacyjny </a:t>
            </a:r>
          </a:p>
          <a:p>
            <a:pPr lvl="0" defTabSz="914400" eaLnBrk="0" fontAlgn="base" hangingPunct="0">
              <a:spcBef>
                <a:spcPct val="20000"/>
              </a:spcBef>
              <a:spcAft>
                <a:spcPct val="0"/>
              </a:spcAft>
              <a:buClrTx/>
              <a:buFont typeface="Wingdings" panose="05000000000000000000" pitchFamily="2" charset="2"/>
              <a:buChar char="v"/>
              <a:defRPr/>
            </a:pPr>
            <a:r>
              <a:rPr lang="pl-PL" dirty="0">
                <a:solidFill>
                  <a:prstClr val="black"/>
                </a:solidFill>
                <a:latin typeface="Calibri"/>
              </a:rPr>
              <a:t>Należy wpisać numer identyfikacyjny nadany przez Agencję Restrukturyzacji i Modernizacji Rolnictwa (ARiMR). </a:t>
            </a:r>
          </a:p>
          <a:p>
            <a:pPr lvl="0" defTabSz="914400" eaLnBrk="0" fontAlgn="base" hangingPunct="0">
              <a:spcBef>
                <a:spcPct val="20000"/>
              </a:spcBef>
              <a:spcAft>
                <a:spcPct val="0"/>
              </a:spcAft>
              <a:buClrTx/>
              <a:buFont typeface="Wingdings" panose="05000000000000000000" pitchFamily="2" charset="2"/>
              <a:buChar char="v"/>
              <a:defRPr/>
            </a:pPr>
            <a:r>
              <a:rPr lang="pl-PL" dirty="0">
                <a:solidFill>
                  <a:prstClr val="black"/>
                </a:solidFill>
                <a:latin typeface="Calibri"/>
              </a:rPr>
              <a:t>Jeżeli wnioskodawca nie posiada nadanego numeru, jest </a:t>
            </a:r>
            <a:r>
              <a:rPr lang="pl-PL" dirty="0">
                <a:solidFill>
                  <a:srgbClr val="FF0000"/>
                </a:solidFill>
                <a:latin typeface="Calibri"/>
              </a:rPr>
              <a:t>zobowiązany </a:t>
            </a:r>
            <a:r>
              <a:rPr lang="pl-PL" dirty="0">
                <a:solidFill>
                  <a:prstClr val="black"/>
                </a:solidFill>
                <a:latin typeface="Calibri"/>
              </a:rPr>
              <a:t>złożyć do biura powiatowego ARiMR, właściwego ze względu na siedzibę wnioskodawcy, </a:t>
            </a:r>
            <a:r>
              <a:rPr lang="pl-PL" dirty="0">
                <a:solidFill>
                  <a:srgbClr val="FF0000"/>
                </a:solidFill>
                <a:latin typeface="Calibri"/>
              </a:rPr>
              <a:t>wniosek o wpis do ewidencji producentów</a:t>
            </a:r>
            <a:r>
              <a:rPr lang="pl-PL" dirty="0">
                <a:solidFill>
                  <a:prstClr val="black"/>
                </a:solidFill>
                <a:latin typeface="Calibri"/>
              </a:rPr>
              <a:t>, celem nadania takiego numeru. </a:t>
            </a:r>
          </a:p>
          <a:p>
            <a:pPr lvl="0" defTabSz="914400" eaLnBrk="0" fontAlgn="base" hangingPunct="0">
              <a:spcBef>
                <a:spcPct val="20000"/>
              </a:spcBef>
              <a:spcAft>
                <a:spcPct val="0"/>
              </a:spcAft>
              <a:buClrTx/>
              <a:buFont typeface="Wingdings" panose="05000000000000000000" pitchFamily="2" charset="2"/>
              <a:buChar char="v"/>
              <a:defRPr/>
            </a:pPr>
            <a:r>
              <a:rPr lang="pl-PL" dirty="0">
                <a:solidFill>
                  <a:prstClr val="black"/>
                </a:solidFill>
                <a:latin typeface="Calibri"/>
              </a:rPr>
              <a:t>W sytuacji, gdy wnioskodawca nie posiada nadanego numeru identyfikacyjnego pole należy pozostawić niewypełnione, a wraz z wnioskiem należy złożyć </a:t>
            </a:r>
            <a:r>
              <a:rPr lang="pl-PL" i="1" dirty="0">
                <a:solidFill>
                  <a:prstClr val="black"/>
                </a:solidFill>
                <a:latin typeface="Calibri"/>
              </a:rPr>
              <a:t>Wniosek o wpis do ewidencji producentów </a:t>
            </a:r>
            <a:r>
              <a:rPr lang="pl-PL" dirty="0">
                <a:solidFill>
                  <a:prstClr val="black"/>
                </a:solidFill>
                <a:latin typeface="Calibri"/>
              </a:rPr>
              <a:t>(EP) lub jego kopię w przypadku, gdy wniosek o nadanie numeru identyfikacyjnego został złożony we wcześniejszym terminie a wnioskodawca, do chwili złożenia wniosku o dofinansowanie nie otrzymał wymaganego numeru. </a:t>
            </a:r>
          </a:p>
          <a:p>
            <a:endParaRPr lang="pl-PL" dirty="0"/>
          </a:p>
        </p:txBody>
      </p:sp>
    </p:spTree>
    <p:extLst>
      <p:ext uri="{BB962C8B-B14F-4D97-AF65-F5344CB8AC3E}">
        <p14:creationId xmlns:p14="http://schemas.microsoft.com/office/powerpoint/2010/main" xmlns="" val="7783861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880315" y="682580"/>
            <a:ext cx="9624297" cy="5228642"/>
          </a:xfrm>
        </p:spPr>
        <p:txBody>
          <a:bodyPr>
            <a:noAutofit/>
          </a:bodyPr>
          <a:lstStyle/>
          <a:p>
            <a:pPr marL="0" lvl="0" indent="0" defTabSz="914400" eaLnBrk="0" fontAlgn="base" hangingPunct="0">
              <a:spcBef>
                <a:spcPct val="20000"/>
              </a:spcBef>
              <a:spcAft>
                <a:spcPct val="0"/>
              </a:spcAft>
              <a:buClrTx/>
              <a:buNone/>
            </a:pPr>
            <a:r>
              <a:rPr lang="pl-PL" altLang="pl-PL" u="sng" dirty="0" smtClean="0">
                <a:solidFill>
                  <a:prstClr val="black"/>
                </a:solidFill>
                <a:latin typeface="Calibri"/>
              </a:rPr>
              <a:t>Adres </a:t>
            </a:r>
            <a:r>
              <a:rPr lang="pl-PL" altLang="pl-PL" u="sng" dirty="0">
                <a:solidFill>
                  <a:prstClr val="black"/>
                </a:solidFill>
                <a:latin typeface="Calibri"/>
              </a:rPr>
              <a:t>Wnioskodawcy </a:t>
            </a:r>
          </a:p>
          <a:p>
            <a:pPr marL="0" lvl="0" indent="0" algn="just" defTabSz="914400" eaLnBrk="0" fontAlgn="base" hangingPunct="0">
              <a:spcBef>
                <a:spcPct val="20000"/>
              </a:spcBef>
              <a:spcAft>
                <a:spcPct val="0"/>
              </a:spcAft>
              <a:buClrTx/>
              <a:buNone/>
            </a:pPr>
            <a:r>
              <a:rPr lang="pl-PL" altLang="pl-PL" dirty="0">
                <a:solidFill>
                  <a:prstClr val="black"/>
                </a:solidFill>
                <a:latin typeface="Calibri"/>
              </a:rPr>
              <a:t>Adres należy wpisać zgodnie z adresem wskazanym w dowodzie osobistym lub adresem zameldowania na pobyt stały lub czasowy, wskazanym w Zaświadczeniu z ewidencji ludności (…), </a:t>
            </a:r>
            <a:r>
              <a:rPr lang="pl-PL" altLang="pl-PL" i="1" dirty="0">
                <a:solidFill>
                  <a:prstClr val="black"/>
                </a:solidFill>
                <a:latin typeface="Calibri"/>
              </a:rPr>
              <a:t>w przypadku, gdy dowód osobisty został wydany na podstawie przepisów rozporządzenia Ministra Spraw Wewnętrznych z dnia 29 stycznia 2015 r. w sprawie wzoru dowodu osobistego oraz sposobu i trybu postępowania w sprawach wydawania dowodów osobistych, ich utraty, uszkodzenia, unieważnienia i zwrotu (Dz.U. poz. 212), zgodnie z którym, w treści dowodu brak jest adresu zameldowania lub gdy jest on różny od miejsca zameldowania na pobyt stały. </a:t>
            </a:r>
          </a:p>
          <a:p>
            <a:pPr marL="0" lvl="0" indent="0" algn="just" defTabSz="914400" eaLnBrk="0" fontAlgn="base" hangingPunct="0">
              <a:spcBef>
                <a:spcPct val="20000"/>
              </a:spcBef>
              <a:spcAft>
                <a:spcPct val="0"/>
              </a:spcAft>
              <a:buClrTx/>
              <a:buNone/>
            </a:pPr>
            <a:r>
              <a:rPr lang="pl-PL" altLang="pl-PL" dirty="0">
                <a:solidFill>
                  <a:prstClr val="black"/>
                </a:solidFill>
                <a:latin typeface="Calibri"/>
              </a:rPr>
              <a:t>W przypadku, gdy wnioskodawcą jest osoba fizyczna wykonująca działalność gospodarczą poza miejscem zamieszkania, należy podać adres głównego miejsca oznaczonego adresem lub adres dodatkowego miejsca wykonywania działalności gospodarczej, pod którym wnioskodawca wykonuje działalność gospodarczą na obszarze objętym LSR.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u="sng" dirty="0" smtClean="0">
                <a:solidFill>
                  <a:prstClr val="black"/>
                </a:solidFill>
                <a:latin typeface="Calibri"/>
              </a:rPr>
              <a:t>Dane </a:t>
            </a:r>
            <a:r>
              <a:rPr lang="pl-PL" altLang="pl-PL" u="sng" dirty="0">
                <a:solidFill>
                  <a:prstClr val="black"/>
                </a:solidFill>
                <a:latin typeface="Calibri"/>
              </a:rPr>
              <a:t>pełnomocnika Wnioskodawcy </a:t>
            </a:r>
          </a:p>
          <a:p>
            <a:pPr marL="0" lvl="0" indent="0" algn="just" defTabSz="914400" eaLnBrk="0" fontAlgn="base" hangingPunct="0">
              <a:spcBef>
                <a:spcPct val="20000"/>
              </a:spcBef>
              <a:spcAft>
                <a:spcPct val="0"/>
              </a:spcAft>
              <a:buClrTx/>
              <a:buNone/>
            </a:pPr>
            <a:r>
              <a:rPr lang="pl-PL" altLang="pl-PL" dirty="0">
                <a:solidFill>
                  <a:prstClr val="black"/>
                </a:solidFill>
                <a:latin typeface="Calibri"/>
              </a:rPr>
              <a:t>W imieniu wnioskodawcy może występować pełnomocnik, któremu wnioskodawca udzielił stosownego pełnomocnictwa. Pełnomocnictwo musi być </a:t>
            </a:r>
            <a:r>
              <a:rPr lang="pl-PL" altLang="pl-PL" dirty="0">
                <a:solidFill>
                  <a:srgbClr val="FF0000"/>
                </a:solidFill>
                <a:latin typeface="Calibri"/>
              </a:rPr>
              <a:t>sporządzone w formie pisemnej </a:t>
            </a:r>
            <a:r>
              <a:rPr lang="pl-PL" altLang="pl-PL" dirty="0">
                <a:solidFill>
                  <a:prstClr val="black"/>
                </a:solidFill>
                <a:latin typeface="Calibri"/>
              </a:rPr>
              <a:t>oraz określać w swojej treści w sposób niebudzący wątpliwości rodzaj czynności, do których pełnomocnik jest umocowany. W złożonym pełnomocnictwie własnoręczność podpisów </a:t>
            </a:r>
            <a:r>
              <a:rPr lang="pl-PL" altLang="pl-PL" dirty="0">
                <a:solidFill>
                  <a:srgbClr val="FF0000"/>
                </a:solidFill>
                <a:latin typeface="Calibri"/>
              </a:rPr>
              <a:t>musi zostać potwierdzona przez notariusza</a:t>
            </a:r>
            <a:r>
              <a:rPr lang="pl-PL" altLang="pl-PL" dirty="0">
                <a:solidFill>
                  <a:prstClr val="black"/>
                </a:solidFill>
                <a:latin typeface="Calibri"/>
              </a:rPr>
              <a:t>.</a:t>
            </a:r>
          </a:p>
          <a:p>
            <a:endParaRPr lang="pl-PL" dirty="0"/>
          </a:p>
        </p:txBody>
      </p:sp>
    </p:spTree>
    <p:extLst>
      <p:ext uri="{BB962C8B-B14F-4D97-AF65-F5344CB8AC3E}">
        <p14:creationId xmlns:p14="http://schemas.microsoft.com/office/powerpoint/2010/main" xmlns="" val="11709783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841679" y="373487"/>
            <a:ext cx="10071279" cy="6315637"/>
          </a:xfrm>
        </p:spPr>
        <p:txBody>
          <a:bodyPr>
            <a:noAutofit/>
          </a:bodyPr>
          <a:lstStyle/>
          <a:p>
            <a:pPr marL="0" lvl="0" indent="0" defTabSz="914400" eaLnBrk="0" fontAlgn="base" hangingPunct="0">
              <a:spcBef>
                <a:spcPct val="20000"/>
              </a:spcBef>
              <a:spcAft>
                <a:spcPct val="0"/>
              </a:spcAft>
              <a:buClrTx/>
              <a:buNone/>
              <a:defRPr/>
            </a:pPr>
            <a:r>
              <a:rPr lang="pl-PL" sz="2000" dirty="0">
                <a:solidFill>
                  <a:prstClr val="black"/>
                </a:solidFill>
                <a:latin typeface="Calibri"/>
              </a:rPr>
              <a:t>W poszczególne wiersze należy wpisać główne kierunki działalności (zgodnie z zaświadczeniem o nadaniu numeru REGON), z podaniem numerów prowadzonej działalności według Polskiej Klasyfikacji Działalności (PKD). </a:t>
            </a:r>
          </a:p>
          <a:p>
            <a:pPr marL="0" lvl="0" indent="0" defTabSz="914400" eaLnBrk="0" fontAlgn="base" hangingPunct="0">
              <a:spcBef>
                <a:spcPct val="20000"/>
              </a:spcBef>
              <a:spcAft>
                <a:spcPct val="0"/>
              </a:spcAft>
              <a:buClrTx/>
              <a:buNone/>
              <a:defRPr/>
            </a:pPr>
            <a:r>
              <a:rPr lang="pl-PL" sz="2000" u="sng" dirty="0">
                <a:solidFill>
                  <a:srgbClr val="FF0000"/>
                </a:solidFill>
                <a:latin typeface="Calibri"/>
              </a:rPr>
              <a:t>Pole nie dotyczy osób fizycznych nieprowadzących działalności gospodarczej.</a:t>
            </a:r>
          </a:p>
          <a:p>
            <a:pPr lvl="0" defTabSz="914400" eaLnBrk="0" fontAlgn="base" hangingPunct="0">
              <a:spcBef>
                <a:spcPct val="20000"/>
              </a:spcBef>
              <a:spcAft>
                <a:spcPct val="0"/>
              </a:spcAft>
              <a:buClrTx/>
              <a:buFont typeface="Arial" charset="0"/>
              <a:buChar char="•"/>
              <a:defRPr/>
            </a:pPr>
            <a:endParaRPr lang="pl-PL" sz="2000" dirty="0">
              <a:solidFill>
                <a:prstClr val="black"/>
              </a:solidFill>
              <a:latin typeface="Calibri"/>
            </a:endParaRPr>
          </a:p>
          <a:p>
            <a:pPr marL="0" lvl="0" indent="0" algn="ctr" defTabSz="914400" eaLnBrk="0" fontAlgn="base" hangingPunct="0">
              <a:spcBef>
                <a:spcPct val="20000"/>
              </a:spcBef>
              <a:spcAft>
                <a:spcPct val="0"/>
              </a:spcAft>
              <a:buClrTx/>
              <a:buNone/>
              <a:defRPr/>
            </a:pPr>
            <a:r>
              <a:rPr lang="pl-PL" sz="2000" b="1" dirty="0" smtClean="0">
                <a:solidFill>
                  <a:prstClr val="black"/>
                </a:solidFill>
                <a:latin typeface="Calibri"/>
              </a:rPr>
              <a:t>OPIS </a:t>
            </a:r>
            <a:r>
              <a:rPr lang="pl-PL" sz="2000" b="1" dirty="0">
                <a:solidFill>
                  <a:prstClr val="black"/>
                </a:solidFill>
                <a:latin typeface="Calibri"/>
              </a:rPr>
              <a:t>PLANOWANEJ OPERACJI</a:t>
            </a:r>
          </a:p>
          <a:p>
            <a:pPr marL="0" lvl="0" indent="0" algn="just" defTabSz="914400" eaLnBrk="0" fontAlgn="base" hangingPunct="0">
              <a:spcBef>
                <a:spcPct val="20000"/>
              </a:spcBef>
              <a:spcAft>
                <a:spcPct val="0"/>
              </a:spcAft>
              <a:buClrTx/>
              <a:buNone/>
              <a:defRPr/>
            </a:pPr>
            <a:r>
              <a:rPr lang="pl-PL" sz="1900" dirty="0" smtClean="0">
                <a:solidFill>
                  <a:prstClr val="black"/>
                </a:solidFill>
                <a:latin typeface="Calibri"/>
              </a:rPr>
              <a:t>Wnioskodawca </a:t>
            </a:r>
            <a:r>
              <a:rPr lang="pl-PL" sz="1900" dirty="0">
                <a:solidFill>
                  <a:prstClr val="black"/>
                </a:solidFill>
                <a:latin typeface="Calibri"/>
              </a:rPr>
              <a:t>powinien podać Cel ogólny LSR, cel(e) szczegółowy(e) oraz Przedsięwzięcia LSR, w które wpisuje się operacja. Elementy te znajdują się w LSR. </a:t>
            </a:r>
            <a:endParaRPr lang="pl-PL" sz="1900" dirty="0" smtClean="0">
              <a:solidFill>
                <a:prstClr val="black"/>
              </a:solidFill>
              <a:latin typeface="Calibri"/>
            </a:endParaRPr>
          </a:p>
          <a:p>
            <a:pPr marL="0" lvl="0" indent="0" algn="just" defTabSz="914400" eaLnBrk="0" fontAlgn="base" hangingPunct="0">
              <a:spcBef>
                <a:spcPct val="20000"/>
              </a:spcBef>
              <a:spcAft>
                <a:spcPct val="0"/>
              </a:spcAft>
              <a:buClrTx/>
              <a:buNone/>
              <a:defRPr/>
            </a:pPr>
            <a:endParaRPr lang="pl-PL" sz="19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900" u="sng" dirty="0" smtClean="0">
                <a:solidFill>
                  <a:prstClr val="black"/>
                </a:solidFill>
                <a:latin typeface="Calibri"/>
              </a:rPr>
              <a:t>Uzasadnienie </a:t>
            </a:r>
            <a:r>
              <a:rPr lang="pl-PL" sz="1900" u="sng" dirty="0">
                <a:solidFill>
                  <a:prstClr val="black"/>
                </a:solidFill>
                <a:latin typeface="Calibri"/>
              </a:rPr>
              <a:t>zgodności z celami LSR i kryteriami wyboru operacji przez LGD </a:t>
            </a:r>
          </a:p>
          <a:p>
            <a:pPr marL="0" lvl="0" indent="0" algn="just" defTabSz="914400" eaLnBrk="0" fontAlgn="base" hangingPunct="0">
              <a:spcBef>
                <a:spcPct val="20000"/>
              </a:spcBef>
              <a:spcAft>
                <a:spcPct val="0"/>
              </a:spcAft>
              <a:buClrTx/>
              <a:buNone/>
              <a:defRPr/>
            </a:pPr>
            <a:r>
              <a:rPr lang="pl-PL" sz="1900" dirty="0">
                <a:solidFill>
                  <a:prstClr val="black"/>
                </a:solidFill>
                <a:latin typeface="Calibri"/>
              </a:rPr>
              <a:t>Należy uzasadnić (krótki i zwięzły opis) zgodności operacji z celami LSR i kryteriami wyboru operacji przez LGD. Należy wskazać powiązanie pomiędzy celami oraz przedsięwzięciami określonymi w polach 1.1 – 1.3, a potrzebą realizacji operacji. Wskazać należy także zgodność operacji z określonymi przez LGD kryteriami wyboru operacji. Najważniejsze jest wskazanie, w jakim stopniu realizacja operacji przyczyni się do realizacji celów określonych w LSR</a:t>
            </a:r>
            <a:r>
              <a:rPr lang="pl-PL" sz="1900" dirty="0" smtClean="0">
                <a:solidFill>
                  <a:prstClr val="black"/>
                </a:solidFill>
                <a:latin typeface="Calibri"/>
              </a:rPr>
              <a:t>.</a:t>
            </a:r>
          </a:p>
          <a:p>
            <a:pPr marL="0" lvl="0" indent="0" algn="just" defTabSz="914400" eaLnBrk="0" fontAlgn="base" hangingPunct="0">
              <a:spcBef>
                <a:spcPct val="20000"/>
              </a:spcBef>
              <a:spcAft>
                <a:spcPct val="0"/>
              </a:spcAft>
              <a:buClrTx/>
              <a:buNone/>
              <a:defRPr/>
            </a:pPr>
            <a:endParaRPr lang="pl-PL" sz="1900" dirty="0">
              <a:solidFill>
                <a:prstClr val="black"/>
              </a:solidFill>
              <a:latin typeface="Calibri"/>
            </a:endParaRPr>
          </a:p>
          <a:p>
            <a:pPr marL="0" lvl="0" indent="0" algn="just" defTabSz="914400" eaLnBrk="0" fontAlgn="base" hangingPunct="0">
              <a:spcBef>
                <a:spcPct val="20000"/>
              </a:spcBef>
              <a:spcAft>
                <a:spcPct val="0"/>
              </a:spcAft>
              <a:buClrTx/>
              <a:buNone/>
              <a:defRPr/>
            </a:pPr>
            <a:r>
              <a:rPr lang="pl-PL" sz="1900" u="sng" dirty="0" smtClean="0">
                <a:solidFill>
                  <a:prstClr val="black"/>
                </a:solidFill>
                <a:latin typeface="Calibri"/>
              </a:rPr>
              <a:t>Tytuł </a:t>
            </a:r>
            <a:r>
              <a:rPr lang="pl-PL" sz="1900" u="sng" dirty="0">
                <a:solidFill>
                  <a:prstClr val="black"/>
                </a:solidFill>
                <a:latin typeface="Calibri"/>
              </a:rPr>
              <a:t>operacji </a:t>
            </a:r>
          </a:p>
          <a:p>
            <a:pPr marL="0" lvl="0" indent="0" algn="just" defTabSz="914400" eaLnBrk="0" fontAlgn="base" hangingPunct="0">
              <a:spcBef>
                <a:spcPct val="20000"/>
              </a:spcBef>
              <a:spcAft>
                <a:spcPct val="0"/>
              </a:spcAft>
              <a:buClrTx/>
              <a:buNone/>
              <a:defRPr/>
            </a:pPr>
            <a:r>
              <a:rPr lang="pl-PL" sz="1900" dirty="0">
                <a:solidFill>
                  <a:prstClr val="black"/>
                </a:solidFill>
                <a:latin typeface="Calibri"/>
              </a:rPr>
              <a:t>Należy wpisać tytuł, pod którym będzie realizowana operacja. Tytuł operacji powinien być zwięzły oraz odzwierciedlać rodzaj i zakres planowanego przedsięwzięcia.</a:t>
            </a:r>
            <a:endParaRPr lang="pl-PL" sz="1900" u="sng" dirty="0">
              <a:solidFill>
                <a:srgbClr val="FF0000"/>
              </a:solidFill>
              <a:latin typeface="Calibri"/>
            </a:endParaRPr>
          </a:p>
          <a:p>
            <a:pPr marL="0" indent="0">
              <a:buNone/>
            </a:pPr>
            <a:endParaRPr lang="pl-PL" sz="2000" dirty="0"/>
          </a:p>
        </p:txBody>
      </p:sp>
    </p:spTree>
    <p:extLst>
      <p:ext uri="{BB962C8B-B14F-4D97-AF65-F5344CB8AC3E}">
        <p14:creationId xmlns:p14="http://schemas.microsoft.com/office/powerpoint/2010/main" xmlns="" val="44694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1270861"/>
            <a:ext cx="8915400" cy="4640362"/>
          </a:xfrm>
        </p:spPr>
        <p:txBody>
          <a:bodyPr>
            <a:normAutofit/>
          </a:bodyPr>
          <a:lstStyle/>
          <a:p>
            <a:pPr marL="0" indent="0" algn="ctr">
              <a:lnSpc>
                <a:spcPct val="107000"/>
              </a:lnSpc>
              <a:spcAft>
                <a:spcPts val="800"/>
              </a:spcAft>
              <a:buNone/>
            </a:pPr>
            <a:r>
              <a:rPr lang="pl-PL" sz="2800" b="1" dirty="0" smtClean="0">
                <a:solidFill>
                  <a:schemeClr val="tx1"/>
                </a:solidFill>
                <a:latin typeface="Calibri"/>
                <a:ea typeface="+mj-ea"/>
                <a:cs typeface="+mj-cs"/>
              </a:rPr>
              <a:t>Wnioski składamy w:</a:t>
            </a:r>
          </a:p>
          <a:p>
            <a:pPr marL="0" indent="0">
              <a:lnSpc>
                <a:spcPct val="107000"/>
              </a:lnSpc>
              <a:spcAft>
                <a:spcPts val="800"/>
              </a:spcAft>
              <a:buNone/>
            </a:pPr>
            <a:endParaRPr lang="pl-PL" sz="2800" b="1" u="sng" dirty="0" smtClean="0">
              <a:solidFill>
                <a:srgbClr val="04617B"/>
              </a:solidFill>
              <a:latin typeface="Calibri"/>
              <a:ea typeface="+mj-ea"/>
              <a:cs typeface="+mj-cs"/>
            </a:endParaRPr>
          </a:p>
          <a:p>
            <a:pPr marL="0" indent="0">
              <a:lnSpc>
                <a:spcPct val="107000"/>
              </a:lnSpc>
              <a:spcAft>
                <a:spcPts val="800"/>
              </a:spcAft>
              <a:buNone/>
            </a:pPr>
            <a:r>
              <a:rPr lang="pl-PL" sz="2800" b="1" dirty="0" smtClean="0">
                <a:latin typeface="Calibri" panose="020F0502020204030204" pitchFamily="34" charset="0"/>
                <a:ea typeface="Calibri" panose="020F0502020204030204" pitchFamily="34" charset="0"/>
                <a:cs typeface="Times New Roman" panose="02020603050405020304" pitchFamily="18" charset="0"/>
              </a:rPr>
              <a:t>Biurze </a:t>
            </a:r>
            <a:r>
              <a:rPr lang="pl-PL" sz="2800" b="1" dirty="0">
                <a:latin typeface="Calibri" panose="020F0502020204030204" pitchFamily="34" charset="0"/>
                <a:ea typeface="Calibri" panose="020F0502020204030204" pitchFamily="34" charset="0"/>
                <a:cs typeface="Times New Roman" panose="02020603050405020304" pitchFamily="18" charset="0"/>
              </a:rPr>
              <a:t>Stowarzyszenia Rybacka Lokalna Grupa Działania „Morze i Parsęta”, ul. Dworcowa 12, 78-100 Kołobrzeg, </a:t>
            </a:r>
            <a:endParaRPr lang="pl-PL" sz="28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2800" b="1" dirty="0">
                <a:latin typeface="Calibri" panose="020F0502020204030204" pitchFamily="34" charset="0"/>
                <a:ea typeface="Calibri" panose="020F0502020204030204" pitchFamily="34" charset="0"/>
                <a:cs typeface="Times New Roman" panose="02020603050405020304" pitchFamily="18" charset="0"/>
              </a:rPr>
              <a:t> </a:t>
            </a:r>
            <a:r>
              <a:rPr lang="pl-PL" sz="2800" b="1" dirty="0" smtClean="0">
                <a:latin typeface="Calibri" panose="020F0502020204030204" pitchFamily="34" charset="0"/>
                <a:ea typeface="Calibri" panose="020F0502020204030204" pitchFamily="34" charset="0"/>
                <a:cs typeface="Times New Roman" panose="02020603050405020304" pitchFamily="18" charset="0"/>
              </a:rPr>
              <a:t>w </a:t>
            </a:r>
            <a:r>
              <a:rPr lang="pl-PL" sz="2800" b="1" dirty="0">
                <a:latin typeface="Calibri" panose="020F0502020204030204" pitchFamily="34" charset="0"/>
                <a:ea typeface="Calibri" panose="020F0502020204030204" pitchFamily="34" charset="0"/>
                <a:cs typeface="Times New Roman" panose="02020603050405020304" pitchFamily="18" charset="0"/>
              </a:rPr>
              <a:t>dniach poniedziałek-piątek, w godzinach 08.00-15.00.</a:t>
            </a:r>
            <a:endParaRPr lang="pl-PL"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l-PL" sz="2800" dirty="0" smtClean="0"/>
          </a:p>
          <a:p>
            <a:pPr marL="0" indent="0" algn="ctr">
              <a:buNone/>
            </a:pPr>
            <a:r>
              <a:rPr lang="pl-PL" sz="2800" dirty="0"/>
              <a:t> </a:t>
            </a:r>
            <a:endParaRPr lang="pl-PL" sz="2800" b="1" u="sng" dirty="0"/>
          </a:p>
        </p:txBody>
      </p:sp>
    </p:spTree>
    <p:extLst>
      <p:ext uri="{BB962C8B-B14F-4D97-AF65-F5344CB8AC3E}">
        <p14:creationId xmlns:p14="http://schemas.microsoft.com/office/powerpoint/2010/main" xmlns="" val="13123694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61375" y="592427"/>
            <a:ext cx="9843237" cy="5330577"/>
          </a:xfrm>
        </p:spPr>
        <p:txBody>
          <a:bodyPr/>
          <a:lstStyle/>
          <a:p>
            <a:pPr marL="0" lvl="0" indent="0" defTabSz="914400" eaLnBrk="0" fontAlgn="base" hangingPunct="0">
              <a:spcBef>
                <a:spcPct val="20000"/>
              </a:spcBef>
              <a:spcAft>
                <a:spcPct val="0"/>
              </a:spcAft>
              <a:buClrTx/>
              <a:buNone/>
              <a:defRPr/>
            </a:pPr>
            <a:r>
              <a:rPr lang="pl-PL" sz="1600" u="sng" dirty="0" smtClean="0">
                <a:solidFill>
                  <a:prstClr val="black"/>
                </a:solidFill>
                <a:latin typeface="Calibri"/>
              </a:rPr>
              <a:t>Szczegółowy </a:t>
            </a:r>
            <a:r>
              <a:rPr lang="pl-PL" sz="1600" u="sng" dirty="0">
                <a:solidFill>
                  <a:prstClr val="black"/>
                </a:solidFill>
                <a:latin typeface="Calibri"/>
              </a:rPr>
              <a:t>opis planowanej operacji (…) </a:t>
            </a:r>
            <a:endParaRPr lang="pl-PL" sz="1600" u="sng" dirty="0" smtClean="0">
              <a:solidFill>
                <a:prstClr val="black"/>
              </a:solidFill>
              <a:latin typeface="Calibri"/>
            </a:endParaRPr>
          </a:p>
          <a:p>
            <a:pPr marL="0" lvl="0" indent="0" defTabSz="914400" eaLnBrk="0" fontAlgn="base" hangingPunct="0">
              <a:spcBef>
                <a:spcPct val="20000"/>
              </a:spcBef>
              <a:spcAft>
                <a:spcPct val="0"/>
              </a:spcAft>
              <a:buClrTx/>
              <a:buNone/>
              <a:defRPr/>
            </a:pPr>
            <a:endParaRPr lang="pl-PL" sz="1600" u="sng" dirty="0">
              <a:solidFill>
                <a:prstClr val="black"/>
              </a:solidFill>
              <a:latin typeface="Calibri"/>
            </a:endParaRP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Należy opisać planowaną do realizacji operację w taki sposób, aby była możliwa weryfikacja planowanych do osiągniecia celów operacji w odniesieniu do wskaźników efektów. Opis operacji powinien uzasadniać wysokość wnioskowanej kwoty pomocy. Należy uzasadnić planowany do realizacji zakres operacji i wysokość wskazanych w </a:t>
            </a:r>
            <a:r>
              <a:rPr lang="pl-PL" sz="1600" i="1" dirty="0">
                <a:solidFill>
                  <a:prstClr val="black"/>
                </a:solidFill>
                <a:latin typeface="Calibri"/>
              </a:rPr>
              <a:t>Zestawieniu rzeczowo-finansowym operacji </a:t>
            </a:r>
            <a:r>
              <a:rPr lang="pl-PL" sz="1600" dirty="0">
                <a:solidFill>
                  <a:prstClr val="black"/>
                </a:solidFill>
                <a:latin typeface="Calibri"/>
              </a:rPr>
              <a:t>kosztów. </a:t>
            </a:r>
            <a:r>
              <a:rPr lang="pl-PL" sz="1600" dirty="0">
                <a:solidFill>
                  <a:srgbClr val="FF0000"/>
                </a:solidFill>
                <a:latin typeface="Calibri"/>
              </a:rPr>
              <a:t>Opis operacji powinien być zwięzły. </a:t>
            </a: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Należy podać, w które cele ogólne i szczegółowe LSR wpisuje się operacja. Najważniejsze jest wskazanie, w jakim stopniu realizacja operacji przyczyni się do realizacji celów określonych w LSR: </a:t>
            </a: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Projekty inwestycyjne np. w przypadku operacji, która polega na tworzeniu infrastruktury turystycznej należy w uzasadnieniu zawrzeć informacje odnoszące się do celów zawartych w LSR (np. propagowanie dobrostanu społecznego i dziedzictwa kulturowego na obszarach rybackich i obszarach akwakultury). </a:t>
            </a: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Projekty nie inwestycyjne np. w przypadku realizacji operacji obejmującej zadania nieinwestycyjnie w </a:t>
            </a:r>
            <a:r>
              <a:rPr lang="pl-PL" sz="1600" i="1" dirty="0">
                <a:solidFill>
                  <a:prstClr val="black"/>
                </a:solidFill>
                <a:latin typeface="Calibri"/>
              </a:rPr>
              <a:t>Opisie operacji </a:t>
            </a:r>
            <a:r>
              <a:rPr lang="pl-PL" sz="1600" dirty="0">
                <a:solidFill>
                  <a:prstClr val="black"/>
                </a:solidFill>
                <a:latin typeface="Calibri"/>
              </a:rPr>
              <a:t>należy podać szczegółowe dane umożliwiające ocenę ewentualnej dochodowości przedsięwzięcia, np. w przypadku realizacji operacji polegającej na wydaniu i odpłatnym udostępnieniu publikacji należy określić nakład, cenę jednostkową publikacji, sposób dystrybucji. </a:t>
            </a: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W przypadku, gdy wnioskodawca będzie realizował operację, w ramach której zostaną utrzymane miejsca pracy, w </a:t>
            </a:r>
            <a:r>
              <a:rPr lang="pl-PL" sz="1600" i="1" dirty="0">
                <a:solidFill>
                  <a:prstClr val="black"/>
                </a:solidFill>
                <a:latin typeface="Calibri"/>
              </a:rPr>
              <a:t>Opisie operacji </a:t>
            </a:r>
            <a:r>
              <a:rPr lang="pl-PL" sz="1600" dirty="0">
                <a:solidFill>
                  <a:prstClr val="black"/>
                </a:solidFill>
                <a:latin typeface="Calibri"/>
              </a:rPr>
              <a:t>wnioskodawca winien wykazać, że bez udziału środków z działania </a:t>
            </a:r>
            <a:r>
              <a:rPr lang="pl-PL" sz="1600" b="1" i="1" dirty="0">
                <a:solidFill>
                  <a:prstClr val="black"/>
                </a:solidFill>
                <a:latin typeface="Calibri"/>
              </a:rPr>
              <a:t>Realizacja lokalnych strategii rozwoju kierowanych przez społeczność </a:t>
            </a:r>
            <a:r>
              <a:rPr lang="pl-PL" sz="1600" dirty="0">
                <a:solidFill>
                  <a:prstClr val="black"/>
                </a:solidFill>
                <a:latin typeface="Calibri"/>
              </a:rPr>
              <a:t>nie byłoby możliwe utrzymanie miejsc pracy w liczbie, którą wnioskodawca wskazał we wniosku o dofinansowanie</a:t>
            </a:r>
            <a:r>
              <a:rPr lang="pl-PL" sz="1400" dirty="0">
                <a:solidFill>
                  <a:prstClr val="black"/>
                </a:solidFill>
                <a:latin typeface="Calibri"/>
              </a:rPr>
              <a:t>. </a:t>
            </a:r>
          </a:p>
        </p:txBody>
      </p:sp>
    </p:spTree>
    <p:extLst>
      <p:ext uri="{BB962C8B-B14F-4D97-AF65-F5344CB8AC3E}">
        <p14:creationId xmlns:p14="http://schemas.microsoft.com/office/powerpoint/2010/main" xmlns="" val="31434255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74254" y="566670"/>
            <a:ext cx="9830358" cy="5344552"/>
          </a:xfrm>
        </p:spPr>
        <p:txBody>
          <a:bodyPr>
            <a:normAutofit fontScale="92500" lnSpcReduction="20000"/>
          </a:bodyPr>
          <a:lstStyle/>
          <a:p>
            <a:pPr marL="0" lvl="0" indent="0" defTabSz="914400" eaLnBrk="0" fontAlgn="base" hangingPunct="0">
              <a:spcBef>
                <a:spcPct val="20000"/>
              </a:spcBef>
              <a:spcAft>
                <a:spcPct val="0"/>
              </a:spcAft>
              <a:buClrTx/>
              <a:buNone/>
            </a:pPr>
            <a:r>
              <a:rPr lang="pl-PL" altLang="pl-PL" u="sng" dirty="0" smtClean="0">
                <a:solidFill>
                  <a:prstClr val="black"/>
                </a:solidFill>
                <a:latin typeface="Calibri"/>
              </a:rPr>
              <a:t>Zakres </a:t>
            </a:r>
            <a:r>
              <a:rPr lang="pl-PL" altLang="pl-PL" u="sng" dirty="0">
                <a:solidFill>
                  <a:prstClr val="black"/>
                </a:solidFill>
                <a:latin typeface="Calibri"/>
              </a:rPr>
              <a:t>operacji </a:t>
            </a:r>
          </a:p>
          <a:p>
            <a:pPr marL="0" lvl="0" indent="0" defTabSz="914400" eaLnBrk="0" fontAlgn="base" hangingPunct="0">
              <a:spcBef>
                <a:spcPct val="20000"/>
              </a:spcBef>
              <a:spcAft>
                <a:spcPct val="0"/>
              </a:spcAft>
              <a:buClrTx/>
              <a:buNone/>
            </a:pPr>
            <a:r>
              <a:rPr lang="pl-PL" altLang="pl-PL" dirty="0">
                <a:solidFill>
                  <a:prstClr val="black"/>
                </a:solidFill>
                <a:latin typeface="Calibri"/>
              </a:rPr>
              <a:t>Należy wskazać poprzez wstawienie znaku X, jeden zakres, który wnioskodawca będzie realizował w ramach planowanej operacji. W ramach jednego zakresu może być realizowany jeden lub więcej podzakresów. W takim przypadku należy wskazać poprzez wstawienie znaku X przy planowanym(</a:t>
            </a:r>
            <a:r>
              <a:rPr lang="pl-PL" altLang="pl-PL" dirty="0" err="1">
                <a:solidFill>
                  <a:prstClr val="black"/>
                </a:solidFill>
                <a:latin typeface="Calibri"/>
              </a:rPr>
              <a:t>ych</a:t>
            </a:r>
            <a:r>
              <a:rPr lang="pl-PL" altLang="pl-PL" dirty="0">
                <a:solidFill>
                  <a:prstClr val="black"/>
                </a:solidFill>
                <a:latin typeface="Calibri"/>
              </a:rPr>
              <a:t>) do realizacji podzakresie(ach). </a:t>
            </a:r>
            <a:endParaRPr lang="pl-PL" altLang="pl-PL" dirty="0" smtClean="0">
              <a:solidFill>
                <a:prstClr val="black"/>
              </a:solidFill>
              <a:latin typeface="Calibri"/>
            </a:endParaRP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u="sng" dirty="0" smtClean="0">
                <a:solidFill>
                  <a:prstClr val="black"/>
                </a:solidFill>
                <a:latin typeface="Calibri"/>
              </a:rPr>
              <a:t>Cel(e</a:t>
            </a:r>
            <a:r>
              <a:rPr lang="pl-PL" altLang="pl-PL" u="sng" dirty="0">
                <a:solidFill>
                  <a:prstClr val="black"/>
                </a:solidFill>
                <a:latin typeface="Calibri"/>
              </a:rPr>
              <a:t>) operacji </a:t>
            </a:r>
          </a:p>
          <a:p>
            <a:pPr marL="0" lvl="0" indent="0" defTabSz="914400" eaLnBrk="0" fontAlgn="base" hangingPunct="0">
              <a:spcBef>
                <a:spcPct val="20000"/>
              </a:spcBef>
              <a:spcAft>
                <a:spcPct val="0"/>
              </a:spcAft>
              <a:buClrTx/>
              <a:buNone/>
            </a:pPr>
            <a:r>
              <a:rPr lang="pl-PL" altLang="pl-PL" dirty="0">
                <a:solidFill>
                  <a:prstClr val="black"/>
                </a:solidFill>
                <a:latin typeface="Calibri"/>
              </a:rPr>
              <a:t>Należy szczegółowo określić cel, jaki stawia sobie wnioskodawca przystępując do realizacji operacji, z którego wynikać będzie wpływ na osiągnięcie celów określonych w PO RYBY 2014-2020. </a:t>
            </a:r>
            <a:r>
              <a:rPr lang="pl-PL" altLang="pl-PL" dirty="0">
                <a:solidFill>
                  <a:srgbClr val="FF0000"/>
                </a:solidFill>
                <a:latin typeface="Calibri"/>
              </a:rPr>
              <a:t>Nie należy przepisywać celów LSR</a:t>
            </a:r>
            <a:r>
              <a:rPr lang="pl-PL" altLang="pl-PL" dirty="0">
                <a:solidFill>
                  <a:prstClr val="black"/>
                </a:solidFill>
                <a:latin typeface="Calibri"/>
              </a:rPr>
              <a:t>. Określony przez wnioskodawcę cel musi być mierzalny, konkretny, adekwatny do zakładanych rezultatów (efektów), realistyczny oraz określony w czasie. Z celu operacji musi wynikać utworzenie lub utrzymanie miejsca pracy lub podjęcie działalności gospodarczej w rozumieniu przepisów o swobodzie działalności gospodarczej</a:t>
            </a:r>
            <a:r>
              <a:rPr lang="pl-PL" altLang="pl-PL" dirty="0" smtClean="0">
                <a:solidFill>
                  <a:prstClr val="black"/>
                </a:solidFill>
                <a:latin typeface="Calibri"/>
              </a:rPr>
              <a:t>.</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u="sng" dirty="0" smtClean="0">
                <a:solidFill>
                  <a:prstClr val="black"/>
                </a:solidFill>
                <a:latin typeface="Calibri"/>
              </a:rPr>
              <a:t>Planowane </a:t>
            </a:r>
            <a:r>
              <a:rPr lang="pl-PL" altLang="pl-PL" u="sng" dirty="0">
                <a:solidFill>
                  <a:prstClr val="black"/>
                </a:solidFill>
                <a:latin typeface="Calibri"/>
              </a:rPr>
              <a:t>wskaźniki osiągnięcia celu(ów) operacji </a:t>
            </a:r>
          </a:p>
          <a:p>
            <a:pPr marL="0" lvl="0" indent="0" defTabSz="914400" eaLnBrk="0" fontAlgn="base" hangingPunct="0">
              <a:spcBef>
                <a:spcPct val="20000"/>
              </a:spcBef>
              <a:spcAft>
                <a:spcPct val="0"/>
              </a:spcAft>
              <a:buClrTx/>
              <a:buNone/>
            </a:pPr>
            <a:r>
              <a:rPr lang="pl-PL" altLang="pl-PL" dirty="0">
                <a:solidFill>
                  <a:prstClr val="black"/>
                </a:solidFill>
                <a:latin typeface="Calibri"/>
              </a:rPr>
              <a:t>Należy wpisać wskaźnik realizacji celu operacji: </a:t>
            </a:r>
          </a:p>
          <a:p>
            <a:pPr marL="0" lvl="0" indent="0" defTabSz="914400" eaLnBrk="0" fontAlgn="base" hangingPunct="0">
              <a:spcBef>
                <a:spcPct val="20000"/>
              </a:spcBef>
              <a:spcAft>
                <a:spcPct val="0"/>
              </a:spcAft>
              <a:buClrTx/>
              <a:buNone/>
            </a:pPr>
            <a:r>
              <a:rPr lang="pl-PL" altLang="pl-PL" dirty="0">
                <a:solidFill>
                  <a:prstClr val="black"/>
                </a:solidFill>
                <a:latin typeface="Calibri"/>
              </a:rPr>
              <a:t>1) Liczba utworzonych miejsc pracy lub </a:t>
            </a:r>
          </a:p>
          <a:p>
            <a:pPr marL="0" lvl="0" indent="0" defTabSz="914400" eaLnBrk="0" fontAlgn="base" hangingPunct="0">
              <a:spcBef>
                <a:spcPct val="20000"/>
              </a:spcBef>
              <a:spcAft>
                <a:spcPct val="0"/>
              </a:spcAft>
              <a:buClrTx/>
              <a:buNone/>
            </a:pPr>
            <a:r>
              <a:rPr lang="pl-PL" altLang="pl-PL" dirty="0">
                <a:solidFill>
                  <a:prstClr val="black"/>
                </a:solidFill>
                <a:latin typeface="Calibri"/>
              </a:rPr>
              <a:t>2) Liczba utrzymanych miejsc pracy lub </a:t>
            </a:r>
          </a:p>
          <a:p>
            <a:pPr marL="0" lvl="0" indent="0" defTabSz="914400" eaLnBrk="0" fontAlgn="base" hangingPunct="0">
              <a:spcBef>
                <a:spcPct val="20000"/>
              </a:spcBef>
              <a:spcAft>
                <a:spcPct val="0"/>
              </a:spcAft>
              <a:buClrTx/>
              <a:buNone/>
            </a:pPr>
            <a:r>
              <a:rPr lang="pl-PL" altLang="pl-PL" dirty="0">
                <a:solidFill>
                  <a:prstClr val="black"/>
                </a:solidFill>
                <a:latin typeface="Calibri"/>
              </a:rPr>
              <a:t>3) Liczba utworzonych przedsiębiorstw lub </a:t>
            </a:r>
          </a:p>
          <a:p>
            <a:pPr marL="0" lvl="0" indent="0" defTabSz="914400" eaLnBrk="0" fontAlgn="base" hangingPunct="0">
              <a:spcBef>
                <a:spcPct val="20000"/>
              </a:spcBef>
              <a:spcAft>
                <a:spcPct val="0"/>
              </a:spcAft>
              <a:buClrTx/>
              <a:buNone/>
            </a:pPr>
            <a:r>
              <a:rPr lang="pl-PL" altLang="pl-PL" dirty="0">
                <a:solidFill>
                  <a:prstClr val="black"/>
                </a:solidFill>
                <a:latin typeface="Calibri"/>
              </a:rPr>
              <a:t>4) Inny(e) wskaźnik(i) wynikający(e) z LSR . </a:t>
            </a:r>
          </a:p>
          <a:p>
            <a:pPr marL="0" lvl="0" indent="0" defTabSz="914400" eaLnBrk="0" fontAlgn="base" hangingPunct="0">
              <a:spcBef>
                <a:spcPct val="20000"/>
              </a:spcBef>
              <a:spcAft>
                <a:spcPct val="0"/>
              </a:spcAft>
              <a:buClrTx/>
              <a:buNone/>
            </a:pPr>
            <a:r>
              <a:rPr lang="pl-PL" altLang="pl-PL" dirty="0">
                <a:solidFill>
                  <a:prstClr val="black"/>
                </a:solidFill>
                <a:latin typeface="Calibri"/>
              </a:rPr>
              <a:t>Istnieje możliwość wpisania więcej niż jednego wskaźnika realizacji operacji w ramach jednego zakresu</a:t>
            </a:r>
          </a:p>
          <a:p>
            <a:endParaRPr lang="pl-PL" dirty="0"/>
          </a:p>
        </p:txBody>
      </p:sp>
    </p:spTree>
    <p:extLst>
      <p:ext uri="{BB962C8B-B14F-4D97-AF65-F5344CB8AC3E}">
        <p14:creationId xmlns:p14="http://schemas.microsoft.com/office/powerpoint/2010/main" xmlns="" val="5560252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553792"/>
            <a:ext cx="8915400" cy="5357430"/>
          </a:xfrm>
        </p:spPr>
        <p:txBody>
          <a:bodyPr/>
          <a:lstStyle/>
          <a:p>
            <a:pPr marL="0" lvl="0" indent="0" defTabSz="914400" eaLnBrk="0" fontAlgn="base" hangingPunct="0">
              <a:spcBef>
                <a:spcPct val="20000"/>
              </a:spcBef>
              <a:spcAft>
                <a:spcPct val="0"/>
              </a:spcAft>
              <a:buClrTx/>
              <a:buNone/>
              <a:defRPr/>
            </a:pPr>
            <a:r>
              <a:rPr lang="pl-PL" u="sng" dirty="0" smtClean="0">
                <a:solidFill>
                  <a:prstClr val="black"/>
                </a:solidFill>
                <a:latin typeface="Calibri"/>
              </a:rPr>
              <a:t>Miejsce </a:t>
            </a:r>
            <a:r>
              <a:rPr lang="pl-PL" u="sng" dirty="0">
                <a:solidFill>
                  <a:prstClr val="black"/>
                </a:solidFill>
                <a:latin typeface="Calibri"/>
              </a:rPr>
              <a:t>realizacji operacji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Szczegółowe dane dotyczące lokalizacji należy podać zawsze w przypadku, gdy planowana do realizacji operacja jest trwale związana z nieruchomością (tj. dotyczy budowy, odbudowy, zagospodarowania terenu, zakupu maszyn, sprzętu i urządzeń wymagających posadowienia), a także, gdy dotyczy ona zakupu wyposażenia oraz maszyn, sprzętu lub urządzeń bezpośrednio związanych (wykorzystywanych) z konkretną lokalizacją.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W przypadku realizacji operacji obejmujących zadania nie inwestycyjne, polegające np. na organizacji wydarzeń szkoleniowych, warsztatowych lub promocyjnych, wydaniu publikacji, jeżeli nie jest możliwe wskazanie szczegółowego adresu realizacji operacji, należy podać np. miejsce zamieszkania wnioskodawcy (adres) lub adres głównego miejsca wykonywania działalności. </a:t>
            </a:r>
          </a:p>
          <a:p>
            <a:pPr marL="0" lvl="0" indent="0" defTabSz="914400" eaLnBrk="0" fontAlgn="base" hangingPunct="0">
              <a:spcBef>
                <a:spcPct val="20000"/>
              </a:spcBef>
              <a:spcAft>
                <a:spcPct val="0"/>
              </a:spcAft>
              <a:buClrTx/>
              <a:buNone/>
              <a:defRPr/>
            </a:pPr>
            <a:endParaRPr lang="pl-PL" dirty="0">
              <a:solidFill>
                <a:prstClr val="black"/>
              </a:solidFill>
              <a:latin typeface="Calibri"/>
            </a:endParaRPr>
          </a:p>
          <a:p>
            <a:pPr marL="0" lvl="0" indent="0" defTabSz="914400" eaLnBrk="0" fontAlgn="base" hangingPunct="0">
              <a:spcBef>
                <a:spcPct val="20000"/>
              </a:spcBef>
              <a:spcAft>
                <a:spcPct val="0"/>
              </a:spcAft>
              <a:buClrTx/>
              <a:buNone/>
              <a:defRPr/>
            </a:pPr>
            <a:r>
              <a:rPr lang="pl-PL" u="sng" dirty="0" smtClean="0">
                <a:solidFill>
                  <a:prstClr val="black"/>
                </a:solidFill>
                <a:latin typeface="Calibri"/>
              </a:rPr>
              <a:t>Informacja </a:t>
            </a:r>
            <a:r>
              <a:rPr lang="pl-PL" u="sng" dirty="0">
                <a:solidFill>
                  <a:prstClr val="black"/>
                </a:solidFill>
                <a:latin typeface="Calibri"/>
              </a:rPr>
              <a:t>o działkach ewidencyjnych (…) </a:t>
            </a:r>
          </a:p>
          <a:p>
            <a:pPr marL="0" lvl="0" indent="0" defTabSz="914400" eaLnBrk="0" fontAlgn="base" hangingPunct="0">
              <a:spcBef>
                <a:spcPct val="20000"/>
              </a:spcBef>
              <a:spcAft>
                <a:spcPct val="0"/>
              </a:spcAft>
              <a:buClrTx/>
              <a:buNone/>
              <a:defRPr/>
            </a:pPr>
            <a:r>
              <a:rPr lang="pl-PL" dirty="0">
                <a:solidFill>
                  <a:srgbClr val="FF0000"/>
                </a:solidFill>
                <a:latin typeface="Calibri"/>
              </a:rPr>
              <a:t>Uwaga</a:t>
            </a:r>
            <a:r>
              <a:rPr lang="pl-PL" dirty="0">
                <a:solidFill>
                  <a:prstClr val="black"/>
                </a:solidFill>
                <a:latin typeface="Calibri"/>
              </a:rPr>
              <a:t>: W kolumnie 8 należy podać powierzchnię działki zajętej pod operację (w m2) oraz elektroniczny numer księgi wieczystej dotyczącej danej działki np. jeżeli budynek, w którym będzie realizowana operacja zajmuje 100 m2 działki o powierzchni 800 m2 – należy w tę kolumnę wpisać „budynek zajmuje 100 m2”. Nie należy wpisywać powierzchni użytkowej całej działki.</a:t>
            </a:r>
          </a:p>
          <a:p>
            <a:pPr marL="0" indent="0">
              <a:buNone/>
            </a:pPr>
            <a:endParaRPr lang="pl-PL" dirty="0"/>
          </a:p>
        </p:txBody>
      </p:sp>
    </p:spTree>
    <p:extLst>
      <p:ext uri="{BB962C8B-B14F-4D97-AF65-F5344CB8AC3E}">
        <p14:creationId xmlns:p14="http://schemas.microsoft.com/office/powerpoint/2010/main" xmlns="" val="34058308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803042" y="437882"/>
            <a:ext cx="9701570" cy="5473340"/>
          </a:xfrm>
        </p:spPr>
        <p:txBody>
          <a:bodyPr>
            <a:normAutofit/>
          </a:bodyPr>
          <a:lstStyle/>
          <a:p>
            <a:pPr marL="0" lvl="0" indent="0" defTabSz="914400" eaLnBrk="0" fontAlgn="base" hangingPunct="0">
              <a:spcBef>
                <a:spcPct val="20000"/>
              </a:spcBef>
              <a:spcAft>
                <a:spcPct val="0"/>
              </a:spcAft>
              <a:buClrTx/>
              <a:buNone/>
              <a:defRPr/>
            </a:pPr>
            <a:r>
              <a:rPr lang="pl-PL" u="sng" dirty="0" smtClean="0">
                <a:solidFill>
                  <a:prstClr val="black"/>
                </a:solidFill>
                <a:latin typeface="Calibri"/>
              </a:rPr>
              <a:t>Planowane </a:t>
            </a:r>
            <a:r>
              <a:rPr lang="pl-PL" u="sng" dirty="0">
                <a:solidFill>
                  <a:prstClr val="black"/>
                </a:solidFill>
                <a:latin typeface="Calibri"/>
              </a:rPr>
              <a:t>koszty realizacji operacji </a:t>
            </a:r>
          </a:p>
          <a:p>
            <a:pPr marL="0" lvl="0" indent="0" defTabSz="914400" eaLnBrk="0" fontAlgn="base" hangingPunct="0">
              <a:spcBef>
                <a:spcPct val="20000"/>
              </a:spcBef>
              <a:spcAft>
                <a:spcPct val="0"/>
              </a:spcAft>
              <a:buClrTx/>
              <a:buNone/>
              <a:defRPr/>
            </a:pPr>
            <a:r>
              <a:rPr lang="pl-PL" dirty="0">
                <a:solidFill>
                  <a:prstClr val="black"/>
                </a:solidFill>
                <a:latin typeface="Calibri"/>
              </a:rPr>
              <a:t>W wierszach 1.1 i 1.2 w kolumnie </a:t>
            </a:r>
            <a:r>
              <a:rPr lang="pl-PL" i="1" dirty="0">
                <a:solidFill>
                  <a:prstClr val="black"/>
                </a:solidFill>
                <a:latin typeface="Calibri"/>
              </a:rPr>
              <a:t>Koszty kwalifikowalne operacji (w zł) </a:t>
            </a:r>
            <a:r>
              <a:rPr lang="pl-PL" dirty="0">
                <a:solidFill>
                  <a:prstClr val="black"/>
                </a:solidFill>
                <a:latin typeface="Calibri"/>
              </a:rPr>
              <a:t>należy wpisać koszty kwalifikowalne operacji (w zł), które muszą być zgodne z wartościami podanymi w Zestawieniu rzeczowo-finansowym operacji</a:t>
            </a:r>
            <a:r>
              <a:rPr lang="pl-PL" dirty="0" smtClean="0">
                <a:solidFill>
                  <a:prstClr val="black"/>
                </a:solidFill>
                <a:latin typeface="Calibri"/>
              </a:rPr>
              <a:t>.</a:t>
            </a:r>
          </a:p>
          <a:p>
            <a:pPr marL="0" lvl="0" indent="0" defTabSz="914400" eaLnBrk="0" fontAlgn="base" hangingPunct="0">
              <a:spcBef>
                <a:spcPct val="20000"/>
              </a:spcBef>
              <a:spcAft>
                <a:spcPct val="0"/>
              </a:spcAft>
              <a:buClrTx/>
              <a:buNone/>
              <a:defRPr/>
            </a:pPr>
            <a:endParaRPr lang="pl-PL" dirty="0">
              <a:solidFill>
                <a:prstClr val="black"/>
              </a:solidFill>
              <a:latin typeface="Calibri"/>
            </a:endParaRPr>
          </a:p>
          <a:p>
            <a:pPr lvl="0" defTabSz="914400" eaLnBrk="0" fontAlgn="base" hangingPunct="0">
              <a:spcBef>
                <a:spcPct val="20000"/>
              </a:spcBef>
              <a:spcAft>
                <a:spcPct val="0"/>
              </a:spcAft>
              <a:buClrTx/>
              <a:buFont typeface="Arial" charset="0"/>
              <a:buChar char="•"/>
              <a:defRPr/>
            </a:pPr>
            <a:r>
              <a:rPr lang="pl-PL" u="sng" dirty="0" smtClean="0">
                <a:solidFill>
                  <a:prstClr val="black"/>
                </a:solidFill>
                <a:latin typeface="Calibri"/>
              </a:rPr>
              <a:t>Obowiązujący </a:t>
            </a:r>
            <a:r>
              <a:rPr lang="pl-PL" u="sng" dirty="0">
                <a:solidFill>
                  <a:prstClr val="black"/>
                </a:solidFill>
                <a:latin typeface="Calibri"/>
              </a:rPr>
              <a:t>wnioskodawcę limit pomocy de </a:t>
            </a:r>
            <a:r>
              <a:rPr lang="pl-PL" u="sng" dirty="0" err="1">
                <a:solidFill>
                  <a:prstClr val="black"/>
                </a:solidFill>
                <a:latin typeface="Calibri"/>
              </a:rPr>
              <a:t>minimis</a:t>
            </a:r>
            <a:r>
              <a:rPr lang="pl-PL" u="sng" dirty="0">
                <a:solidFill>
                  <a:prstClr val="black"/>
                </a:solidFill>
                <a:latin typeface="Calibri"/>
              </a:rPr>
              <a:t> (w EUR) </a:t>
            </a:r>
          </a:p>
          <a:p>
            <a:pPr marL="0" lvl="0" indent="0" defTabSz="914400" eaLnBrk="0" fontAlgn="base" hangingPunct="0">
              <a:spcBef>
                <a:spcPct val="20000"/>
              </a:spcBef>
              <a:spcAft>
                <a:spcPct val="0"/>
              </a:spcAft>
              <a:buClrTx/>
              <a:buNone/>
              <a:defRPr/>
            </a:pPr>
            <a:endParaRPr lang="pl-PL" u="sng" dirty="0">
              <a:solidFill>
                <a:prstClr val="black"/>
              </a:solidFill>
              <a:latin typeface="Calibri"/>
            </a:endParaRPr>
          </a:p>
          <a:p>
            <a:pPr marL="0" lvl="0" indent="0" defTabSz="914400" eaLnBrk="0" fontAlgn="base" hangingPunct="0">
              <a:spcBef>
                <a:spcPct val="20000"/>
              </a:spcBef>
              <a:spcAft>
                <a:spcPct val="0"/>
              </a:spcAft>
              <a:buClrTx/>
              <a:buNone/>
              <a:defRPr/>
            </a:pPr>
            <a:r>
              <a:rPr lang="pl-PL" dirty="0">
                <a:solidFill>
                  <a:prstClr val="black"/>
                </a:solidFill>
                <a:latin typeface="Calibri"/>
              </a:rPr>
              <a:t>Maksymalna wartość pomocy de </a:t>
            </a:r>
            <a:r>
              <a:rPr lang="pl-PL" dirty="0" err="1">
                <a:solidFill>
                  <a:prstClr val="black"/>
                </a:solidFill>
                <a:latin typeface="Calibri"/>
              </a:rPr>
              <a:t>minimis</a:t>
            </a:r>
            <a:r>
              <a:rPr lang="pl-PL" dirty="0">
                <a:solidFill>
                  <a:prstClr val="black"/>
                </a:solidFill>
                <a:latin typeface="Calibri"/>
              </a:rPr>
              <a:t> (wraz z wnioskowaną) w okresie trzech lat podatkowych, tj. okres obejmujący bieżący rok podatkowy oraz dwa poprzedzające go lata podatkowe, wynosi: </a:t>
            </a:r>
          </a:p>
          <a:p>
            <a:pPr lvl="0" defTabSz="914400" eaLnBrk="0" fontAlgn="base" hangingPunct="0">
              <a:spcBef>
                <a:spcPct val="20000"/>
              </a:spcBef>
              <a:spcAft>
                <a:spcPct val="0"/>
              </a:spcAft>
              <a:buClrTx/>
              <a:buFont typeface="Arial" charset="0"/>
              <a:buChar char="•"/>
              <a:defRPr/>
            </a:pPr>
            <a:r>
              <a:rPr lang="pl-PL" b="1" dirty="0">
                <a:solidFill>
                  <a:prstClr val="black"/>
                </a:solidFill>
                <a:latin typeface="Calibri"/>
              </a:rPr>
              <a:t>500 000 euro </a:t>
            </a:r>
            <a:r>
              <a:rPr lang="pl-PL" dirty="0">
                <a:solidFill>
                  <a:prstClr val="black"/>
                </a:solidFill>
                <a:latin typeface="Calibri"/>
              </a:rPr>
              <a:t>w przypadku pomocy przedsiębiorstwom wykonującym usługi świadczone w ogólnym interesie gospodarczym (</a:t>
            </a:r>
            <a:r>
              <a:rPr lang="pl-PL" i="1" dirty="0">
                <a:solidFill>
                  <a:prstClr val="black"/>
                </a:solidFill>
                <a:latin typeface="Calibri"/>
              </a:rPr>
              <a:t>uzyskana pomoc nie wpłynie na handel między państwami członkowskimi ani nie zakłóci bądź nie grozi zakłóceniem konkurencji), </a:t>
            </a:r>
            <a:endParaRPr lang="pl-PL" dirty="0">
              <a:solidFill>
                <a:prstClr val="black"/>
              </a:solidFill>
              <a:latin typeface="Calibri"/>
            </a:endParaRPr>
          </a:p>
          <a:p>
            <a:pPr lvl="0" defTabSz="914400" eaLnBrk="0" fontAlgn="base" hangingPunct="0">
              <a:spcBef>
                <a:spcPct val="20000"/>
              </a:spcBef>
              <a:spcAft>
                <a:spcPct val="0"/>
              </a:spcAft>
              <a:buClrTx/>
              <a:buFont typeface="Arial" charset="0"/>
              <a:buChar char="•"/>
              <a:defRPr/>
            </a:pPr>
            <a:r>
              <a:rPr lang="pl-PL" b="1" dirty="0">
                <a:solidFill>
                  <a:prstClr val="black"/>
                </a:solidFill>
                <a:latin typeface="Calibri"/>
              </a:rPr>
              <a:t>200 000 euro </a:t>
            </a:r>
            <a:r>
              <a:rPr lang="pl-PL" dirty="0">
                <a:solidFill>
                  <a:prstClr val="black"/>
                </a:solidFill>
                <a:latin typeface="Calibri"/>
              </a:rPr>
              <a:t>w przypadku pozostałych rodzajów działalności . </a:t>
            </a:r>
          </a:p>
          <a:p>
            <a:pPr lvl="0" defTabSz="914400" eaLnBrk="0" fontAlgn="base" hangingPunct="0">
              <a:spcBef>
                <a:spcPct val="20000"/>
              </a:spcBef>
              <a:spcAft>
                <a:spcPct val="0"/>
              </a:spcAft>
              <a:buClrTx/>
              <a:buFont typeface="Arial" charset="0"/>
              <a:buChar char="•"/>
              <a:defRPr/>
            </a:pPr>
            <a:endParaRPr lang="pl-PL" dirty="0">
              <a:solidFill>
                <a:prstClr val="black"/>
              </a:solidFill>
              <a:latin typeface="Calibri"/>
            </a:endParaRPr>
          </a:p>
          <a:p>
            <a:pPr marL="0" lvl="0" indent="0" defTabSz="914400" eaLnBrk="0" fontAlgn="base" hangingPunct="0">
              <a:spcBef>
                <a:spcPct val="20000"/>
              </a:spcBef>
              <a:spcAft>
                <a:spcPct val="0"/>
              </a:spcAft>
              <a:buClrTx/>
              <a:buNone/>
              <a:defRPr/>
            </a:pPr>
            <a:r>
              <a:rPr lang="pl-PL" u="sng" dirty="0">
                <a:solidFill>
                  <a:prstClr val="black"/>
                </a:solidFill>
                <a:latin typeface="Calibri"/>
              </a:rPr>
              <a:t>Pomoc de </a:t>
            </a:r>
            <a:r>
              <a:rPr lang="pl-PL" u="sng" dirty="0" err="1">
                <a:solidFill>
                  <a:prstClr val="black"/>
                </a:solidFill>
                <a:latin typeface="Calibri"/>
              </a:rPr>
              <a:t>minimis</a:t>
            </a:r>
            <a:r>
              <a:rPr lang="pl-PL" u="sng" dirty="0">
                <a:solidFill>
                  <a:prstClr val="black"/>
                </a:solidFill>
                <a:latin typeface="Calibri"/>
              </a:rPr>
              <a:t> może przyjąć jedną z następujących form</a:t>
            </a:r>
            <a:r>
              <a:rPr lang="pl-PL" dirty="0">
                <a:solidFill>
                  <a:prstClr val="black"/>
                </a:solidFill>
                <a:latin typeface="Calibri"/>
              </a:rPr>
              <a:t>: </a:t>
            </a:r>
          </a:p>
          <a:p>
            <a:pPr marL="0" lvl="0" indent="0" defTabSz="914400" eaLnBrk="0" fontAlgn="base" hangingPunct="0">
              <a:spcBef>
                <a:spcPct val="20000"/>
              </a:spcBef>
              <a:spcAft>
                <a:spcPct val="0"/>
              </a:spcAft>
              <a:buClrTx/>
              <a:buNone/>
              <a:defRPr/>
            </a:pPr>
            <a:r>
              <a:rPr lang="pl-PL" dirty="0">
                <a:solidFill>
                  <a:prstClr val="black"/>
                </a:solidFill>
                <a:latin typeface="Calibri"/>
              </a:rPr>
              <a:t>dotacji lub dopłat do oprocentowania, pożyczek, dokapitalizowania, środków finansowania ryzyka przyjmujących postać inwestycji kapitałowych i quasi-kapitałowych, gwarancji i innych instrumentów.</a:t>
            </a:r>
          </a:p>
          <a:p>
            <a:pPr marL="0" indent="0">
              <a:buNone/>
            </a:pPr>
            <a:endParaRPr lang="pl-PL" dirty="0"/>
          </a:p>
        </p:txBody>
      </p:sp>
    </p:spTree>
    <p:extLst>
      <p:ext uri="{BB962C8B-B14F-4D97-AF65-F5344CB8AC3E}">
        <p14:creationId xmlns:p14="http://schemas.microsoft.com/office/powerpoint/2010/main" xmlns="" val="41059266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38648" y="631065"/>
            <a:ext cx="9765964" cy="5280157"/>
          </a:xfrm>
        </p:spPr>
        <p:txBody>
          <a:bodyPr>
            <a:normAutofit/>
          </a:bodyPr>
          <a:lstStyle/>
          <a:p>
            <a:pPr marL="0" lvl="0" indent="0" defTabSz="914400" eaLnBrk="0" fontAlgn="base" hangingPunct="0">
              <a:spcBef>
                <a:spcPct val="20000"/>
              </a:spcBef>
              <a:spcAft>
                <a:spcPct val="0"/>
              </a:spcAft>
              <a:buClrTx/>
              <a:buNone/>
              <a:defRPr/>
            </a:pPr>
            <a:r>
              <a:rPr lang="pl-PL" u="sng" dirty="0" smtClean="0">
                <a:solidFill>
                  <a:prstClr val="black"/>
                </a:solidFill>
                <a:latin typeface="Calibri"/>
              </a:rPr>
              <a:t>Limit </a:t>
            </a:r>
            <a:r>
              <a:rPr lang="pl-PL" u="sng" dirty="0">
                <a:solidFill>
                  <a:prstClr val="black"/>
                </a:solidFill>
                <a:latin typeface="Calibri"/>
              </a:rPr>
              <a:t>pomocy na wnioskodawcę (…)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Zgodnie z rozporządzeniem pomoc jest przyznawana do wysokości limitu, który w okresie realizacji PO RYBACTWO i MORZE w ramach jednego celu określonego w rozporządzeniu wynosi </a:t>
            </a:r>
            <a:r>
              <a:rPr lang="pl-PL" dirty="0">
                <a:solidFill>
                  <a:srgbClr val="FF0000"/>
                </a:solidFill>
                <a:latin typeface="Calibri"/>
              </a:rPr>
              <a:t>300 tys. zł </a:t>
            </a:r>
            <a:r>
              <a:rPr lang="pl-PL" dirty="0">
                <a:solidFill>
                  <a:prstClr val="black"/>
                </a:solidFill>
                <a:latin typeface="Calibri"/>
              </a:rPr>
              <a:t>na wnioskodawcę. </a:t>
            </a:r>
            <a:endParaRPr lang="pl-PL" dirty="0" smtClean="0">
              <a:solidFill>
                <a:prstClr val="black"/>
              </a:solidFill>
              <a:latin typeface="Calibri"/>
            </a:endParaRPr>
          </a:p>
          <a:p>
            <a:pPr marL="0" lvl="0" indent="0" defTabSz="914400" eaLnBrk="0" fontAlgn="base" hangingPunct="0">
              <a:spcBef>
                <a:spcPct val="20000"/>
              </a:spcBef>
              <a:spcAft>
                <a:spcPct val="0"/>
              </a:spcAft>
              <a:buClrTx/>
              <a:buNone/>
              <a:defRPr/>
            </a:pPr>
            <a:endParaRPr lang="pl-PL" dirty="0" smtClean="0">
              <a:solidFill>
                <a:prstClr val="black"/>
              </a:solidFill>
              <a:latin typeface="Calibri"/>
            </a:endParaRPr>
          </a:p>
          <a:p>
            <a:pPr lvl="0" defTabSz="914400" eaLnBrk="0" fontAlgn="base" hangingPunct="0">
              <a:spcBef>
                <a:spcPct val="20000"/>
              </a:spcBef>
              <a:spcAft>
                <a:spcPct val="0"/>
              </a:spcAft>
              <a:buClrTx/>
              <a:buFont typeface="Arial" charset="0"/>
              <a:buChar char="•"/>
              <a:defRPr/>
            </a:pPr>
            <a:r>
              <a:rPr lang="pl-PL" u="sng" dirty="0" smtClean="0">
                <a:solidFill>
                  <a:prstClr val="black"/>
                </a:solidFill>
                <a:latin typeface="Calibri"/>
              </a:rPr>
              <a:t>Wnioskowana </a:t>
            </a:r>
            <a:r>
              <a:rPr lang="pl-PL" u="sng" dirty="0">
                <a:solidFill>
                  <a:prstClr val="black"/>
                </a:solidFill>
                <a:latin typeface="Calibri"/>
              </a:rPr>
              <a:t>kwota pomocy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Kwota ta nie może być większa niż kwota określona w LSR lub ogłoszeniu o naborze wniosków o dofinansowanie.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Wnioskodawca określając kwotę wnioskowaną, musi pamiętać, iż wartość wnioskowanej kwoty pomocy nie może powodować przekroczenia ogólnego limitu pomocy na jednego wnioskodawcę oraz limitu pomocy de </a:t>
            </a:r>
            <a:r>
              <a:rPr lang="pl-PL" dirty="0" err="1">
                <a:solidFill>
                  <a:prstClr val="black"/>
                </a:solidFill>
                <a:latin typeface="Calibri"/>
              </a:rPr>
              <a:t>minimis</a:t>
            </a:r>
            <a:r>
              <a:rPr lang="pl-PL" dirty="0">
                <a:solidFill>
                  <a:prstClr val="black"/>
                </a:solidFill>
                <a:latin typeface="Calibri"/>
              </a:rPr>
              <a:t>.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Należy pamiętać, że wnioskowana kwota pomocy obejmuje zarówno wkład EFMR, jak i wymagany krajowy wkład środków publicznych. Zgodnie z PO RYBACTWO I MORZE jednolita wielkość wkładu EFMR wynosi </a:t>
            </a:r>
            <a:r>
              <a:rPr lang="pl-PL" dirty="0">
                <a:solidFill>
                  <a:srgbClr val="FF0000"/>
                </a:solidFill>
                <a:latin typeface="Calibri"/>
              </a:rPr>
              <a:t>85% kwoty pomocy</a:t>
            </a:r>
            <a:r>
              <a:rPr lang="pl-PL" dirty="0">
                <a:solidFill>
                  <a:prstClr val="black"/>
                </a:solidFill>
                <a:latin typeface="Calibri"/>
              </a:rPr>
              <a:t>, a wymagany krajowy wkład środków publicznych wynosi </a:t>
            </a:r>
            <a:r>
              <a:rPr lang="pl-PL" dirty="0">
                <a:solidFill>
                  <a:srgbClr val="FF0000"/>
                </a:solidFill>
                <a:latin typeface="Calibri"/>
              </a:rPr>
              <a:t>15% </a:t>
            </a:r>
            <a:r>
              <a:rPr lang="pl-PL" dirty="0">
                <a:solidFill>
                  <a:prstClr val="black"/>
                </a:solidFill>
                <a:latin typeface="Calibri"/>
              </a:rPr>
              <a:t>(stanowi uzupełnienie środków EFMR do wysokości kwoty pomocy). </a:t>
            </a:r>
          </a:p>
          <a:p>
            <a:pPr marL="0" indent="0">
              <a:buNone/>
            </a:pPr>
            <a:endParaRPr lang="pl-PL" dirty="0"/>
          </a:p>
        </p:txBody>
      </p:sp>
    </p:spTree>
    <p:extLst>
      <p:ext uri="{BB962C8B-B14F-4D97-AF65-F5344CB8AC3E}">
        <p14:creationId xmlns:p14="http://schemas.microsoft.com/office/powerpoint/2010/main" xmlns="" val="17029641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605307"/>
            <a:ext cx="8915400" cy="5305915"/>
          </a:xfrm>
        </p:spPr>
        <p:txBody>
          <a:bodyPr>
            <a:normAutofit/>
          </a:bodyPr>
          <a:lstStyle/>
          <a:p>
            <a:pPr marL="0" lvl="0" indent="0" defTabSz="914400" eaLnBrk="0" fontAlgn="base" hangingPunct="0">
              <a:spcBef>
                <a:spcPct val="20000"/>
              </a:spcBef>
              <a:spcAft>
                <a:spcPct val="0"/>
              </a:spcAft>
              <a:buClrTx/>
              <a:buNone/>
            </a:pPr>
            <a:r>
              <a:rPr lang="pl-PL" altLang="pl-PL" dirty="0">
                <a:solidFill>
                  <a:prstClr val="black"/>
                </a:solidFill>
                <a:latin typeface="Calibri"/>
              </a:rPr>
              <a:t>1. W tabeli w odniesieniu do poszczególnych zadań (grup zadań) wskazać należy kwoty kosztów kwalifikowalnych operacji, w tym wartość podatku od towarów i usług (VAT), jeżeli stanowi on koszt kwalifikowalny oraz koszty ogólne nieprzekraczające 10% wartości netto operacji.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dirty="0">
                <a:solidFill>
                  <a:prstClr val="black"/>
                </a:solidFill>
                <a:latin typeface="Calibri"/>
              </a:rPr>
              <a:t>2. Należy wyszczególnić zakres planowanych do realizacji robót, dostaw i usług wraz z określeniem rzeczowych jednostek miary.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dirty="0">
                <a:solidFill>
                  <a:prstClr val="black"/>
                </a:solidFill>
                <a:latin typeface="Calibri"/>
              </a:rPr>
              <a:t>3. Należy wymienić poszczególne elementy operacji – zadania lub grupy zadań. Poszczególne pozycje zadań lub grupy zadań realizowanych w ramach operacji należy opisać w taki sposób, żeby możliwa była identyfikacja mierników rzeczowych (jednostki miary, ilość, liczba).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dirty="0">
                <a:solidFill>
                  <a:prstClr val="black"/>
                </a:solidFill>
                <a:latin typeface="Calibri"/>
              </a:rPr>
              <a:t>4. Niedopuszczalne jest stosowanie sformułowań typu „np.”, „m.in.”, „i inne.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dirty="0">
                <a:solidFill>
                  <a:prstClr val="black"/>
                </a:solidFill>
                <a:latin typeface="Calibri"/>
              </a:rPr>
              <a:t>5.W przypadku, gdy w ramach operacji wnioskodawca planuje wykonać roboty budowlane formułuje ich zakres w układzie odpowiadającym tabeli elementów scalonych z kosztorysu inwestorskiego. </a:t>
            </a:r>
          </a:p>
          <a:p>
            <a:endParaRPr lang="pl-PL" dirty="0"/>
          </a:p>
        </p:txBody>
      </p:sp>
    </p:spTree>
    <p:extLst>
      <p:ext uri="{BB962C8B-B14F-4D97-AF65-F5344CB8AC3E}">
        <p14:creationId xmlns:p14="http://schemas.microsoft.com/office/powerpoint/2010/main" xmlns="" val="30595435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931831" y="334851"/>
            <a:ext cx="9572781" cy="5576371"/>
          </a:xfrm>
        </p:spPr>
        <p:txBody>
          <a:bodyPr>
            <a:normAutofit/>
          </a:bodyPr>
          <a:lstStyle/>
          <a:p>
            <a:pPr marL="0" lvl="0" indent="0" defTabSz="914400" eaLnBrk="0" fontAlgn="base" hangingPunct="0">
              <a:spcBef>
                <a:spcPct val="20000"/>
              </a:spcBef>
              <a:spcAft>
                <a:spcPct val="0"/>
              </a:spcAft>
              <a:buClrTx/>
              <a:buNone/>
            </a:pPr>
            <a:r>
              <a:rPr lang="pl-PL" altLang="pl-PL" dirty="0">
                <a:solidFill>
                  <a:prstClr val="black"/>
                </a:solidFill>
                <a:latin typeface="Calibri"/>
              </a:rPr>
              <a:t>1.Opis zadań stanowi szczegółową charakterystykę zadań (grup zadań) realizowanej operacji, wymienionych w Zestawieniu rzeczowo – finansowym operacji (sekcja B.VI wniosku).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dirty="0">
                <a:solidFill>
                  <a:prstClr val="black"/>
                </a:solidFill>
                <a:latin typeface="Calibri"/>
              </a:rPr>
              <a:t>2.W przypadku gdy do wyboru wykonawców poszczególnych zadań ujętych w zestawieniu rzeczowo – finansowym operacji nie mają zastosowania przepisy o zamówieniach publicznych, beneficjent ubiegający się o przyznanie </a:t>
            </a:r>
            <a:r>
              <a:rPr lang="pl-PL" altLang="pl-PL" dirty="0">
                <a:solidFill>
                  <a:srgbClr val="FF0000"/>
                </a:solidFill>
                <a:latin typeface="Calibri"/>
              </a:rPr>
              <a:t>pomocy zobowiązany jest do zachowania konkurencyjnego trybu wyboru tych wykonawców</a:t>
            </a:r>
            <a:r>
              <a:rPr lang="pl-PL" altLang="pl-PL" dirty="0">
                <a:solidFill>
                  <a:prstClr val="black"/>
                </a:solidFill>
                <a:latin typeface="Calibri"/>
              </a:rPr>
              <a:t>.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dirty="0">
                <a:solidFill>
                  <a:prstClr val="black"/>
                </a:solidFill>
                <a:latin typeface="Calibri"/>
              </a:rPr>
              <a:t>3.W przypadku, gdy wnioskodawca załączył do wniosku kosztorys inwestorski nie ma konieczności wypełniania kolumny 8 opisu Uzasadnienie/Uwagi, gdyż uszczegółowienie zadań zawiera kosztorys. </a:t>
            </a:r>
          </a:p>
          <a:p>
            <a:pPr marL="0" lvl="0" indent="0" defTabSz="914400" eaLnBrk="0" fontAlgn="base" hangingPunct="0">
              <a:spcBef>
                <a:spcPct val="20000"/>
              </a:spcBef>
              <a:spcAft>
                <a:spcPct val="0"/>
              </a:spcAft>
              <a:buClrTx/>
              <a:buNone/>
            </a:pPr>
            <a:endParaRPr lang="pl-PL" altLang="pl-PL" dirty="0">
              <a:solidFill>
                <a:prstClr val="black"/>
              </a:solidFill>
              <a:latin typeface="Calibri"/>
            </a:endParaRPr>
          </a:p>
          <a:p>
            <a:pPr marL="0" lvl="0" indent="0" defTabSz="914400" eaLnBrk="0" fontAlgn="base" hangingPunct="0">
              <a:spcBef>
                <a:spcPct val="20000"/>
              </a:spcBef>
              <a:spcAft>
                <a:spcPct val="0"/>
              </a:spcAft>
              <a:buClrTx/>
              <a:buNone/>
            </a:pPr>
            <a:r>
              <a:rPr lang="pl-PL" altLang="pl-PL" dirty="0">
                <a:solidFill>
                  <a:prstClr val="black"/>
                </a:solidFill>
                <a:latin typeface="Calibri"/>
              </a:rPr>
              <a:t>4.W przypadku nie dołączenia ww. kosztorysu wnioskodawca formułuje roboty budowlane w postaci syntetycznej (wykaz elementów scalonych) i ujmuje w </a:t>
            </a:r>
            <a:r>
              <a:rPr lang="pl-PL" altLang="pl-PL" i="1" dirty="0">
                <a:solidFill>
                  <a:prstClr val="black"/>
                </a:solidFill>
                <a:latin typeface="Calibri"/>
              </a:rPr>
              <a:t>Zestawieniu rzeczowo-finansowym operacji oraz Opisie zadań (wypełniając </a:t>
            </a:r>
            <a:r>
              <a:rPr lang="pl-PL" altLang="pl-PL" dirty="0">
                <a:solidFill>
                  <a:prstClr val="black"/>
                </a:solidFill>
                <a:latin typeface="Calibri"/>
              </a:rPr>
              <a:t>wszystkie kolumny). </a:t>
            </a:r>
          </a:p>
          <a:p>
            <a:pPr marL="0" indent="0">
              <a:buNone/>
            </a:pPr>
            <a:endParaRPr lang="pl-PL" dirty="0"/>
          </a:p>
        </p:txBody>
      </p:sp>
    </p:spTree>
    <p:extLst>
      <p:ext uri="{BB962C8B-B14F-4D97-AF65-F5344CB8AC3E}">
        <p14:creationId xmlns:p14="http://schemas.microsoft.com/office/powerpoint/2010/main" xmlns="" val="39501346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48496" y="476518"/>
            <a:ext cx="9856116" cy="5434704"/>
          </a:xfrm>
        </p:spPr>
        <p:txBody>
          <a:bodyPr>
            <a:normAutofit fontScale="85000" lnSpcReduction="10000"/>
          </a:bodyPr>
          <a:lstStyle/>
          <a:p>
            <a:pPr marL="0" indent="0">
              <a:buFont typeface="Arial" panose="020B0604020202020204" pitchFamily="34" charset="0"/>
              <a:buNone/>
            </a:pPr>
            <a:r>
              <a:rPr lang="pl-PL" altLang="pl-PL" b="1" dirty="0"/>
              <a:t>Kopie dokumentów dołącza się w formie kopii potwierdzonych za zgodność z oryginałem przez pracownika LGD lub pracownika urzędu marszałkowskiego albo samorządowej jednostki organizacyjnej lub podmiot, który wydał dokument lub kopii poświadczonej za zgodność z oryginałem przez notariusza lub przez występującego w sprawie pełnomocnika będącego radcą prawnym lub adwokatem.</a:t>
            </a:r>
          </a:p>
          <a:p>
            <a:pPr marL="0" indent="0">
              <a:buFont typeface="Arial" panose="020B0604020202020204" pitchFamily="34" charset="0"/>
              <a:buNone/>
            </a:pPr>
            <a:r>
              <a:rPr lang="pl-PL" altLang="pl-PL" dirty="0">
                <a:solidFill>
                  <a:srgbClr val="FF0000"/>
                </a:solidFill>
              </a:rPr>
              <a:t>Załączniki dotyczące wnioskodawcy: </a:t>
            </a:r>
          </a:p>
          <a:p>
            <a:pPr marL="0" indent="0">
              <a:buFont typeface="Arial" panose="020B0604020202020204" pitchFamily="34" charset="0"/>
              <a:buNone/>
            </a:pPr>
            <a:r>
              <a:rPr lang="pl-PL" altLang="pl-PL" u="sng" dirty="0"/>
              <a:t>1. Dokument tożsamości / Zaświadczenie z właściwej Ewidencji Ludności </a:t>
            </a:r>
          </a:p>
          <a:p>
            <a:pPr marL="0" indent="0">
              <a:buFont typeface="Arial" panose="020B0604020202020204" pitchFamily="34" charset="0"/>
              <a:buNone/>
            </a:pPr>
            <a:r>
              <a:rPr lang="pl-PL" altLang="pl-PL" dirty="0"/>
              <a:t>W przypadku, gdy wnioskodawcą jest osoba fizyczna lub osoba fizyczna wykonująca działalność gospodarczą</a:t>
            </a:r>
            <a:r>
              <a:rPr lang="pl-PL" altLang="pl-PL" i="1" dirty="0"/>
              <a:t>, </a:t>
            </a:r>
            <a:r>
              <a:rPr lang="pl-PL" altLang="pl-PL" dirty="0"/>
              <a:t>do wniosku należy dołączyć kopię dokumentu tożsamości. W przypadku, gdy adres zamieszkania wpisany we </a:t>
            </a:r>
            <a:r>
              <a:rPr lang="pl-PL" altLang="pl-PL" dirty="0" err="1"/>
              <a:t>WoD</a:t>
            </a:r>
            <a:r>
              <a:rPr lang="pl-PL" altLang="pl-PL" dirty="0"/>
              <a:t> różni się od adresu zameldowania na pobyt stały podanego w dokumencie tożsamości, należy dołączyć do wniosku zaświadczenie z właściwej Ewidencji Ludności o miejscu zameldowania na pobyt stały lub czasowy. </a:t>
            </a:r>
          </a:p>
          <a:p>
            <a:pPr marL="0" indent="0">
              <a:buFont typeface="Arial" panose="020B0604020202020204" pitchFamily="34" charset="0"/>
              <a:buNone/>
            </a:pPr>
            <a:r>
              <a:rPr lang="pl-PL" altLang="pl-PL" u="sng" dirty="0"/>
              <a:t>2. Umowa spółki lub statut </a:t>
            </a:r>
          </a:p>
          <a:p>
            <a:pPr marL="0" indent="0">
              <a:buFont typeface="Arial" panose="020B0604020202020204" pitchFamily="34" charset="0"/>
              <a:buNone/>
            </a:pPr>
            <a:r>
              <a:rPr lang="pl-PL" altLang="pl-PL" dirty="0"/>
              <a:t>W przypadku, gdy wnioskodawcą jest osoba prawna / jednostka organizacyjna nieposiadająca osobowości prawnej, której ustawa przyznaje zdolność prawną/ państwowa jednostka organizacyjna do wniosku należy dołączyć umowę (np. spółki) lub statut.</a:t>
            </a:r>
          </a:p>
          <a:p>
            <a:pPr marL="0" indent="0">
              <a:buFont typeface="Arial" panose="020B0604020202020204" pitchFamily="34" charset="0"/>
              <a:buNone/>
            </a:pPr>
            <a:r>
              <a:rPr lang="pl-PL" altLang="pl-PL" u="sng" dirty="0"/>
              <a:t>3. Dokument(-y) określający(-e) lub potwierdzający(-e) </a:t>
            </a:r>
          </a:p>
          <a:p>
            <a:pPr marL="0" indent="0">
              <a:buFont typeface="Arial" panose="020B0604020202020204" pitchFamily="34" charset="0"/>
              <a:buNone/>
            </a:pPr>
            <a:r>
              <a:rPr lang="pl-PL" altLang="pl-PL" dirty="0"/>
              <a:t>W przypadku, gdy wnioskodawca nie podlega wpisowi do KRS oraz do innych rejestrów należy dołączyć dokumenty potwierdzające zdolność prawną wnioskodawcy (np. zaświadczenie albo oświadczenie, że ma zdolność prawną wraz ze wskazaniem, która ustawa jest podstawą powołania wnioskodawcy i prowadzenia przez niego działalności).</a:t>
            </a:r>
            <a:endParaRPr lang="pl-PL" dirty="0"/>
          </a:p>
        </p:txBody>
      </p:sp>
    </p:spTree>
    <p:extLst>
      <p:ext uri="{BB962C8B-B14F-4D97-AF65-F5344CB8AC3E}">
        <p14:creationId xmlns:p14="http://schemas.microsoft.com/office/powerpoint/2010/main" xmlns="" val="7981638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373487"/>
            <a:ext cx="8915400" cy="5537735"/>
          </a:xfrm>
        </p:spPr>
        <p:txBody>
          <a:bodyPr>
            <a:noAutofit/>
          </a:bodyPr>
          <a:lstStyle/>
          <a:p>
            <a:pPr marL="0" lvl="0" indent="0" defTabSz="914400" eaLnBrk="0" fontAlgn="base" hangingPunct="0">
              <a:spcBef>
                <a:spcPct val="20000"/>
              </a:spcBef>
              <a:spcAft>
                <a:spcPct val="0"/>
              </a:spcAft>
              <a:buClrTx/>
              <a:buNone/>
              <a:defRPr/>
            </a:pPr>
            <a:r>
              <a:rPr lang="pl-PL" dirty="0">
                <a:solidFill>
                  <a:srgbClr val="FF0000"/>
                </a:solidFill>
                <a:latin typeface="Calibri"/>
              </a:rPr>
              <a:t>Załączniki wspólne: </a:t>
            </a:r>
          </a:p>
          <a:p>
            <a:pPr marL="0" lvl="0" indent="0" defTabSz="914400" eaLnBrk="0" fontAlgn="base" hangingPunct="0">
              <a:spcBef>
                <a:spcPct val="20000"/>
              </a:spcBef>
              <a:spcAft>
                <a:spcPct val="0"/>
              </a:spcAft>
              <a:buClrTx/>
              <a:buNone/>
              <a:defRPr/>
            </a:pPr>
            <a:r>
              <a:rPr lang="pl-PL" u="sng" dirty="0">
                <a:solidFill>
                  <a:prstClr val="black"/>
                </a:solidFill>
                <a:latin typeface="Calibri"/>
              </a:rPr>
              <a:t>4. Decyzja / Wniosek o wpisie producenta do ewidencji producentów / Zaświadczenie o nadanym numerze identyfikacyjnym w ewidencji producentów </a:t>
            </a:r>
            <a:r>
              <a:rPr lang="pl-PL" dirty="0">
                <a:solidFill>
                  <a:prstClr val="black"/>
                </a:solidFill>
                <a:latin typeface="Calibri"/>
              </a:rPr>
              <a:t>- kopie w/w dokumentów. </a:t>
            </a:r>
          </a:p>
          <a:p>
            <a:pPr marL="0" lvl="0" indent="0" defTabSz="914400" eaLnBrk="0" fontAlgn="base" hangingPunct="0">
              <a:spcBef>
                <a:spcPct val="20000"/>
              </a:spcBef>
              <a:spcAft>
                <a:spcPct val="0"/>
              </a:spcAft>
              <a:buClrTx/>
              <a:buNone/>
              <a:defRPr/>
            </a:pPr>
            <a:endParaRPr lang="pl-PL" dirty="0">
              <a:solidFill>
                <a:prstClr val="black"/>
              </a:solidFill>
              <a:latin typeface="Calibri"/>
            </a:endParaRPr>
          </a:p>
          <a:p>
            <a:pPr marL="0" lvl="0" indent="0" defTabSz="914400" eaLnBrk="0" fontAlgn="base" hangingPunct="0">
              <a:spcBef>
                <a:spcPct val="20000"/>
              </a:spcBef>
              <a:spcAft>
                <a:spcPct val="0"/>
              </a:spcAft>
              <a:buClrTx/>
              <a:buNone/>
              <a:defRPr/>
            </a:pPr>
            <a:r>
              <a:rPr lang="pl-PL" u="sng" dirty="0">
                <a:solidFill>
                  <a:prstClr val="black"/>
                </a:solidFill>
                <a:latin typeface="Calibri"/>
              </a:rPr>
              <a:t>5. Plan biznesowy operacji </a:t>
            </a:r>
          </a:p>
          <a:p>
            <a:pPr marL="0" lvl="0" indent="0" defTabSz="914400" eaLnBrk="0" fontAlgn="base" hangingPunct="0">
              <a:spcBef>
                <a:spcPct val="20000"/>
              </a:spcBef>
              <a:spcAft>
                <a:spcPct val="0"/>
              </a:spcAft>
              <a:buClrTx/>
              <a:buNone/>
              <a:defRPr/>
            </a:pPr>
            <a:r>
              <a:rPr lang="pl-PL" dirty="0">
                <a:solidFill>
                  <a:prstClr val="black"/>
                </a:solidFill>
                <a:latin typeface="Calibri"/>
              </a:rPr>
              <a:t>W przypadku realizacji operacji w ramach celów, o których mowa w § 2 ust. 1 pkt 1-4 rozporządzenia do wniosku dołącza się oryginał Planu biznesowego operacji (sporządzony na formularzu udostępnionym na stronie internetowej IZ);</a:t>
            </a:r>
          </a:p>
          <a:p>
            <a:pPr lvl="0" defTabSz="914400" eaLnBrk="0" fontAlgn="base" hangingPunct="0">
              <a:spcBef>
                <a:spcPct val="20000"/>
              </a:spcBef>
              <a:spcAft>
                <a:spcPct val="0"/>
              </a:spcAft>
              <a:buClrTx/>
              <a:buFont typeface="Arial" charset="0"/>
              <a:buChar char="•"/>
              <a:defRPr/>
            </a:pPr>
            <a:endParaRPr lang="pl-PL" dirty="0">
              <a:solidFill>
                <a:prstClr val="black"/>
              </a:solidFill>
              <a:latin typeface="Calibri"/>
            </a:endParaRPr>
          </a:p>
          <a:p>
            <a:pPr marL="0" lvl="0" indent="0" defTabSz="914400" eaLnBrk="0" fontAlgn="base" hangingPunct="0">
              <a:spcBef>
                <a:spcPct val="20000"/>
              </a:spcBef>
              <a:spcAft>
                <a:spcPct val="0"/>
              </a:spcAft>
              <a:buClrTx/>
              <a:buNone/>
              <a:defRPr/>
            </a:pPr>
            <a:r>
              <a:rPr lang="pl-PL" u="sng" dirty="0">
                <a:solidFill>
                  <a:prstClr val="black"/>
                </a:solidFill>
                <a:latin typeface="Calibri"/>
              </a:rPr>
              <a:t>6. Formularze rozliczeniowe Zakładu Ubezpieczeń Społecznych / Oryginał oświadczenia wnioskodawcy o niezatrudnianiu pracowników </a:t>
            </a:r>
          </a:p>
          <a:p>
            <a:pPr marL="0" lvl="0" indent="0" defTabSz="914400" eaLnBrk="0" fontAlgn="base" hangingPunct="0">
              <a:spcBef>
                <a:spcPct val="20000"/>
              </a:spcBef>
              <a:spcAft>
                <a:spcPct val="0"/>
              </a:spcAft>
              <a:buClrTx/>
              <a:buNone/>
              <a:defRPr/>
            </a:pPr>
            <a:r>
              <a:rPr lang="pl-PL" dirty="0">
                <a:solidFill>
                  <a:prstClr val="black"/>
                </a:solidFill>
                <a:latin typeface="Calibri"/>
              </a:rPr>
              <a:t>W przypadku, gdy wnioskodawca prowadzi działalność gospodarczą i w związku z realizacją operacji planuje utworzenie / utrzymanie miejsc(a) pracy należy dołączyć: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Kopie formularze rozliczeniowe Zakładu Ubezpieczeń Społecznych z ostatnich 12 miesięcy poprzedzających miesiąc złożenia wniosku o dofinansowanie (deklaracje rozliczeniowe ZUS DRA, jak i imienne raporty miesięczne – ZUS RCA, ZUS RSA, ZUS RZA);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Oryginał oświadczenia wnioskodawcy o niezatrudnianiu pracowników wraz z formularzem ZUS ZUA (gdy wnioskodawca prowadzący działalność gospodarczą, ale nie zatrudnia pracowników, czyli opłacający składki wyłącznie za siebie lub za osoby współpracujące). </a:t>
            </a:r>
          </a:p>
          <a:p>
            <a:pPr marL="0" indent="0">
              <a:buNone/>
            </a:pPr>
            <a:endParaRPr lang="pl-PL" dirty="0"/>
          </a:p>
        </p:txBody>
      </p:sp>
    </p:spTree>
    <p:extLst>
      <p:ext uri="{BB962C8B-B14F-4D97-AF65-F5344CB8AC3E}">
        <p14:creationId xmlns:p14="http://schemas.microsoft.com/office/powerpoint/2010/main" xmlns="" val="11010481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22738" y="631065"/>
            <a:ext cx="9881874" cy="5280157"/>
          </a:xfrm>
        </p:spPr>
        <p:txBody>
          <a:bodyPr>
            <a:normAutofit/>
          </a:bodyPr>
          <a:lstStyle/>
          <a:p>
            <a:pPr marL="0" lvl="0" indent="0" defTabSz="914400" eaLnBrk="0" fontAlgn="base" hangingPunct="0">
              <a:spcBef>
                <a:spcPct val="20000"/>
              </a:spcBef>
              <a:spcAft>
                <a:spcPct val="0"/>
              </a:spcAft>
              <a:buClrTx/>
              <a:buNone/>
              <a:defRPr/>
            </a:pPr>
            <a:r>
              <a:rPr lang="pl-PL" sz="1600" u="sng" dirty="0">
                <a:solidFill>
                  <a:prstClr val="black"/>
                </a:solidFill>
                <a:latin typeface="Calibri"/>
              </a:rPr>
              <a:t>7. Dokumenty identyfikujące miejsce pracy wraz z uzasadnieniem jego utrzymania: </a:t>
            </a:r>
          </a:p>
          <a:p>
            <a:pPr marL="0" lvl="0" indent="0" defTabSz="914400" eaLnBrk="0" fontAlgn="base" hangingPunct="0">
              <a:spcBef>
                <a:spcPct val="20000"/>
              </a:spcBef>
              <a:spcAft>
                <a:spcPct val="0"/>
              </a:spcAft>
              <a:buClrTx/>
              <a:buNone/>
              <a:defRPr/>
            </a:pPr>
            <a:r>
              <a:rPr lang="pl-PL" sz="1600" dirty="0">
                <a:solidFill>
                  <a:prstClr val="black"/>
                </a:solidFill>
                <a:latin typeface="Calibri"/>
              </a:rPr>
              <a:t>W przypadku realizacji operacji, w wyniku której wnioskodawca planuje utrzymanie miejsc(a) pracy, niezbędne jest przedłożenie wraz z wnioskiem dokumentów identyfikujących dotychczas istniejące miejsce(a) pracy wraz z uzasadnieniem dla jego utrzymania. Uzasadnienie winno również zawierać informacje, z których jednoznacznie będzie wynikało, iż miejsca pracy do utrzymania są zagrożone i bez dofinansowania ze środków EFMR byłyby utracone. </a:t>
            </a:r>
          </a:p>
          <a:p>
            <a:pPr marL="0" lvl="0" indent="0" defTabSz="914400" eaLnBrk="0" fontAlgn="base" hangingPunct="0">
              <a:spcBef>
                <a:spcPct val="20000"/>
              </a:spcBef>
              <a:spcAft>
                <a:spcPct val="0"/>
              </a:spcAft>
              <a:buClrTx/>
              <a:buNone/>
              <a:defRPr/>
            </a:pPr>
            <a:r>
              <a:rPr lang="pl-PL" sz="1600" dirty="0">
                <a:solidFill>
                  <a:prstClr val="black"/>
                </a:solidFill>
                <a:latin typeface="Calibri"/>
              </a:rPr>
              <a:t>Identyfikacja dotychczas istniejącego(</a:t>
            </a:r>
            <a:r>
              <a:rPr lang="pl-PL" sz="1600" dirty="0" err="1">
                <a:solidFill>
                  <a:prstClr val="black"/>
                </a:solidFill>
                <a:latin typeface="Calibri"/>
              </a:rPr>
              <a:t>ych</a:t>
            </a:r>
            <a:r>
              <a:rPr lang="pl-PL" sz="1600" dirty="0">
                <a:solidFill>
                  <a:prstClr val="black"/>
                </a:solidFill>
                <a:latin typeface="Calibri"/>
              </a:rPr>
              <a:t>) miejsc(a) pracy może być na podstawie takich dokumentów jak, m.in.: </a:t>
            </a:r>
          </a:p>
          <a:p>
            <a:pPr marL="0" lvl="0" indent="0" defTabSz="914400" eaLnBrk="0" fontAlgn="base" hangingPunct="0">
              <a:spcBef>
                <a:spcPct val="20000"/>
              </a:spcBef>
              <a:spcAft>
                <a:spcPct val="0"/>
              </a:spcAft>
              <a:buClrTx/>
              <a:buNone/>
              <a:defRPr/>
            </a:pPr>
            <a:r>
              <a:rPr lang="pl-PL" sz="1600" dirty="0">
                <a:solidFill>
                  <a:prstClr val="black"/>
                </a:solidFill>
                <a:latin typeface="Calibri"/>
              </a:rPr>
              <a:t>− umowy o pracę wraz z zakresem czynności, </a:t>
            </a:r>
          </a:p>
          <a:p>
            <a:pPr marL="0" lvl="0" indent="0" defTabSz="914400" eaLnBrk="0" fontAlgn="base" hangingPunct="0">
              <a:spcBef>
                <a:spcPct val="20000"/>
              </a:spcBef>
              <a:spcAft>
                <a:spcPct val="0"/>
              </a:spcAft>
              <a:buClrTx/>
              <a:buNone/>
              <a:defRPr/>
            </a:pPr>
            <a:r>
              <a:rPr lang="pl-PL" sz="1600" dirty="0">
                <a:solidFill>
                  <a:prstClr val="black"/>
                </a:solidFill>
                <a:latin typeface="Calibri"/>
              </a:rPr>
              <a:t>− deklaracja rozliczeniowa ZUS DRA, </a:t>
            </a:r>
          </a:p>
          <a:p>
            <a:pPr marL="0" lvl="0" indent="0" defTabSz="914400" eaLnBrk="0" fontAlgn="base" hangingPunct="0">
              <a:spcBef>
                <a:spcPct val="20000"/>
              </a:spcBef>
              <a:spcAft>
                <a:spcPct val="0"/>
              </a:spcAft>
              <a:buClrTx/>
              <a:buNone/>
              <a:defRPr/>
            </a:pPr>
            <a:r>
              <a:rPr lang="pl-PL" sz="1600" dirty="0">
                <a:solidFill>
                  <a:prstClr val="black"/>
                </a:solidFill>
                <a:latin typeface="Calibri"/>
              </a:rPr>
              <a:t>− lista(y) płac z wyszczególnieniem składników wynagrodzenia, kwot pobranych z tytułu opłaconych składek na ubezpieczenie społeczne i zdrowotne, składek na Fundusz Pracy i Fundusz Gwarantowanych Świadczeń </a:t>
            </a:r>
          </a:p>
          <a:p>
            <a:pPr marL="0" lvl="0" indent="0" defTabSz="914400" eaLnBrk="0" fontAlgn="base" hangingPunct="0">
              <a:spcBef>
                <a:spcPct val="20000"/>
              </a:spcBef>
              <a:spcAft>
                <a:spcPct val="0"/>
              </a:spcAft>
              <a:buClrTx/>
              <a:buNone/>
              <a:defRPr/>
            </a:pPr>
            <a:r>
              <a:rPr lang="pl-PL" sz="1600" u="sng" dirty="0">
                <a:solidFill>
                  <a:prstClr val="black"/>
                </a:solidFill>
                <a:latin typeface="Calibri"/>
              </a:rPr>
              <a:t>8. Oświadczenie wnioskodawcy o nie uzyskaniu pomocy de </a:t>
            </a:r>
            <a:r>
              <a:rPr lang="pl-PL" sz="1600" u="sng" dirty="0" err="1">
                <a:solidFill>
                  <a:prstClr val="black"/>
                </a:solidFill>
                <a:latin typeface="Calibri"/>
              </a:rPr>
              <a:t>minimis</a:t>
            </a:r>
            <a:r>
              <a:rPr lang="pl-PL" sz="1600" u="sng" dirty="0">
                <a:solidFill>
                  <a:prstClr val="black"/>
                </a:solidFill>
                <a:latin typeface="Calibri"/>
              </a:rPr>
              <a:t> / Zaświadczenie(a) o pomocy de </a:t>
            </a:r>
            <a:r>
              <a:rPr lang="pl-PL" sz="1600" u="sng" dirty="0" err="1">
                <a:solidFill>
                  <a:prstClr val="black"/>
                </a:solidFill>
                <a:latin typeface="Calibri"/>
              </a:rPr>
              <a:t>minimis</a:t>
            </a:r>
            <a:r>
              <a:rPr lang="pl-PL" sz="1600" u="sng" dirty="0">
                <a:solidFill>
                  <a:prstClr val="black"/>
                </a:solidFill>
                <a:latin typeface="Calibri"/>
              </a:rPr>
              <a:t>, jakie wnioskodawca otrzymał w roku, w którym ubiega się o pomoc oraz w okresie 2 poprzedzających go lat </a:t>
            </a: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 Oryginał Oświadczenia (…) należy załączyć w przypadku, gdy wnioskodawca w okresie obejmującym bieżący rok podatkowy oraz dwa poprzedzające go lata podatkowe nie uzyskał pomocy publicznej przyznawanej zgodnie z zasadą </a:t>
            </a:r>
            <a:r>
              <a:rPr lang="pl-PL" sz="1600" i="1" dirty="0">
                <a:solidFill>
                  <a:prstClr val="black"/>
                </a:solidFill>
                <a:latin typeface="Calibri"/>
              </a:rPr>
              <a:t>de </a:t>
            </a:r>
            <a:r>
              <a:rPr lang="pl-PL" sz="1600" i="1" dirty="0" err="1">
                <a:solidFill>
                  <a:prstClr val="black"/>
                </a:solidFill>
                <a:latin typeface="Calibri"/>
              </a:rPr>
              <a:t>minimis</a:t>
            </a:r>
            <a:r>
              <a:rPr lang="pl-PL" sz="1600" i="1" dirty="0">
                <a:solidFill>
                  <a:prstClr val="black"/>
                </a:solidFill>
                <a:latin typeface="Calibri"/>
              </a:rPr>
              <a:t>; </a:t>
            </a:r>
            <a:endParaRPr lang="pl-PL" sz="1600" dirty="0">
              <a:solidFill>
                <a:prstClr val="black"/>
              </a:solidFill>
              <a:latin typeface="Calibri"/>
            </a:endParaRPr>
          </a:p>
          <a:p>
            <a:pPr lvl="0" defTabSz="914400" eaLnBrk="0" fontAlgn="base" hangingPunct="0">
              <a:spcBef>
                <a:spcPct val="20000"/>
              </a:spcBef>
              <a:spcAft>
                <a:spcPct val="0"/>
              </a:spcAft>
              <a:buClrTx/>
              <a:buFont typeface="Arial" charset="0"/>
              <a:buChar char="•"/>
              <a:defRPr/>
            </a:pPr>
            <a:r>
              <a:rPr lang="pl-PL" sz="1600" dirty="0" smtClean="0">
                <a:solidFill>
                  <a:prstClr val="black"/>
                </a:solidFill>
                <a:latin typeface="Calibri"/>
              </a:rPr>
              <a:t>Kopię </a:t>
            </a:r>
            <a:r>
              <a:rPr lang="pl-PL" sz="1600" dirty="0">
                <a:solidFill>
                  <a:prstClr val="black"/>
                </a:solidFill>
                <a:latin typeface="Calibri"/>
              </a:rPr>
              <a:t>Zaświadczenia (…) należy załączyć w przypadku, gdy wnioskodawca w okresie obejmującym bieżący rok podatkowy oraz dwa poprzedzające go lata podatkowe uzyskał pomoc publiczną przyznawaną zgodnie z zasadą </a:t>
            </a:r>
            <a:r>
              <a:rPr lang="pl-PL" sz="1600" i="1" dirty="0">
                <a:solidFill>
                  <a:prstClr val="black"/>
                </a:solidFill>
                <a:latin typeface="Calibri"/>
              </a:rPr>
              <a:t>de </a:t>
            </a:r>
            <a:r>
              <a:rPr lang="pl-PL" sz="1600" i="1" dirty="0" err="1">
                <a:solidFill>
                  <a:prstClr val="black"/>
                </a:solidFill>
                <a:latin typeface="Calibri"/>
              </a:rPr>
              <a:t>minimis</a:t>
            </a:r>
            <a:r>
              <a:rPr lang="pl-PL" sz="1600" i="1" dirty="0">
                <a:solidFill>
                  <a:prstClr val="black"/>
                </a:solidFill>
                <a:latin typeface="Calibri"/>
              </a:rPr>
              <a:t>. </a:t>
            </a:r>
            <a:endParaRPr lang="pl-PL" sz="1600" dirty="0">
              <a:solidFill>
                <a:prstClr val="black"/>
              </a:solidFill>
              <a:latin typeface="Calibri"/>
            </a:endParaRPr>
          </a:p>
          <a:p>
            <a:endParaRPr lang="pl-PL" sz="1600" dirty="0"/>
          </a:p>
        </p:txBody>
      </p:sp>
    </p:spTree>
    <p:extLst>
      <p:ext uri="{BB962C8B-B14F-4D97-AF65-F5344CB8AC3E}">
        <p14:creationId xmlns:p14="http://schemas.microsoft.com/office/powerpoint/2010/main" xmlns="" val="4009500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9212" y="824248"/>
            <a:ext cx="8915400" cy="5086974"/>
          </a:xfrm>
        </p:spPr>
        <p:txBody>
          <a:bodyPr>
            <a:normAutofit/>
          </a:bodyPr>
          <a:lstStyle/>
          <a:p>
            <a:pPr marL="274320" lvl="0" indent="-274320" defTabSz="914400">
              <a:spcBef>
                <a:spcPct val="20000"/>
              </a:spcBef>
              <a:buClr>
                <a:srgbClr val="0BD0D9"/>
              </a:buClr>
              <a:buSzPct val="95000"/>
              <a:buNone/>
            </a:pPr>
            <a:r>
              <a:rPr lang="pl-PL" sz="2600" b="1" dirty="0">
                <a:solidFill>
                  <a:prstClr val="black"/>
                </a:solidFill>
                <a:latin typeface="Constantia"/>
              </a:rPr>
              <a:t>Tryb składania wniosków</a:t>
            </a:r>
            <a:r>
              <a:rPr lang="pl-PL" sz="2600" b="1" dirty="0" smtClean="0">
                <a:solidFill>
                  <a:prstClr val="black"/>
                </a:solidFill>
                <a:latin typeface="Constantia"/>
              </a:rPr>
              <a:t>:</a:t>
            </a:r>
          </a:p>
          <a:p>
            <a:pPr marL="274320" lvl="0" indent="-274320" defTabSz="914400">
              <a:spcBef>
                <a:spcPct val="20000"/>
              </a:spcBef>
              <a:buClr>
                <a:srgbClr val="0BD0D9"/>
              </a:buClr>
              <a:buSzPct val="95000"/>
              <a:buNone/>
            </a:pPr>
            <a:endParaRPr lang="pl-PL" sz="2600" b="1" dirty="0">
              <a:solidFill>
                <a:prstClr val="black"/>
              </a:solidFill>
              <a:latin typeface="Constantia"/>
            </a:endParaRPr>
          </a:p>
          <a:p>
            <a:pPr marL="274320" lvl="0" indent="-274320" defTabSz="914400">
              <a:spcBef>
                <a:spcPct val="20000"/>
              </a:spcBef>
              <a:buClr>
                <a:srgbClr val="0BD0D9"/>
              </a:buClr>
              <a:buSzPct val="95000"/>
              <a:buNone/>
            </a:pPr>
            <a:r>
              <a:rPr lang="pl-PL" sz="2600" dirty="0">
                <a:solidFill>
                  <a:prstClr val="black"/>
                </a:solidFill>
                <a:latin typeface="Constantia"/>
              </a:rPr>
              <a:t>1/ wnioski przyjmowane są wyłącznie w miejscu i terminie wskazanym w informacji o możliwości składania wniosków</a:t>
            </a:r>
          </a:p>
          <a:p>
            <a:pPr marL="274320" lvl="0" indent="-274320" defTabSz="914400">
              <a:spcBef>
                <a:spcPct val="20000"/>
              </a:spcBef>
              <a:buClr>
                <a:srgbClr val="0BD0D9"/>
              </a:buClr>
              <a:buSzPct val="95000"/>
              <a:buNone/>
            </a:pPr>
            <a:r>
              <a:rPr lang="pl-PL" sz="2600" dirty="0">
                <a:solidFill>
                  <a:prstClr val="black"/>
                </a:solidFill>
                <a:latin typeface="Constantia"/>
              </a:rPr>
              <a:t>2/ wnioski o dofinansowanie operacji oraz załączniki składa się w </a:t>
            </a:r>
            <a:r>
              <a:rPr lang="pl-PL" sz="2600" b="1" dirty="0">
                <a:solidFill>
                  <a:prstClr val="black"/>
                </a:solidFill>
                <a:latin typeface="Constantia"/>
              </a:rPr>
              <a:t>2 egzemplarzach </a:t>
            </a:r>
            <a:r>
              <a:rPr lang="pl-PL" sz="2600" b="1" dirty="0" smtClean="0">
                <a:solidFill>
                  <a:prstClr val="black"/>
                </a:solidFill>
                <a:latin typeface="Constantia"/>
              </a:rPr>
              <a:t>– wersja papierowa oraz 1 wersja elektroniczna, </a:t>
            </a:r>
            <a:r>
              <a:rPr lang="pl-PL" sz="2600" dirty="0" smtClean="0">
                <a:solidFill>
                  <a:prstClr val="black"/>
                </a:solidFill>
                <a:latin typeface="Constantia"/>
              </a:rPr>
              <a:t>bezpośrednio </a:t>
            </a:r>
            <a:r>
              <a:rPr lang="pl-PL" sz="2600" dirty="0">
                <a:solidFill>
                  <a:prstClr val="black"/>
                </a:solidFill>
                <a:latin typeface="Constantia"/>
              </a:rPr>
              <a:t>w Biurze LGR</a:t>
            </a:r>
          </a:p>
          <a:p>
            <a:pPr marL="274320" lvl="0" indent="-274320" defTabSz="914400">
              <a:spcBef>
                <a:spcPct val="20000"/>
              </a:spcBef>
              <a:buClr>
                <a:srgbClr val="0BD0D9"/>
              </a:buClr>
              <a:buSzPct val="95000"/>
              <a:buNone/>
            </a:pPr>
            <a:r>
              <a:rPr lang="pl-PL" sz="2600" dirty="0">
                <a:solidFill>
                  <a:prstClr val="black"/>
                </a:solidFill>
                <a:latin typeface="Constantia"/>
              </a:rPr>
              <a:t>3/ wnioski muszą być wypełnione na formularzach zgodnych z wzorem wniosku o dofinansowanie projektu zawartym w informacji o możliwości składania wniosków</a:t>
            </a:r>
          </a:p>
          <a:p>
            <a:endParaRPr lang="pl-PL" dirty="0"/>
          </a:p>
        </p:txBody>
      </p:sp>
    </p:spTree>
    <p:extLst>
      <p:ext uri="{BB962C8B-B14F-4D97-AF65-F5344CB8AC3E}">
        <p14:creationId xmlns:p14="http://schemas.microsoft.com/office/powerpoint/2010/main" xmlns="" val="22353281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22738" y="575256"/>
            <a:ext cx="9727327" cy="5683876"/>
          </a:xfrm>
        </p:spPr>
        <p:txBody>
          <a:bodyPr>
            <a:normAutofit/>
          </a:bodyPr>
          <a:lstStyle/>
          <a:p>
            <a:pPr marL="0" lvl="0" indent="0" defTabSz="914400" eaLnBrk="0" fontAlgn="base" hangingPunct="0">
              <a:spcBef>
                <a:spcPct val="20000"/>
              </a:spcBef>
              <a:spcAft>
                <a:spcPct val="0"/>
              </a:spcAft>
              <a:buClrTx/>
              <a:buNone/>
              <a:defRPr/>
            </a:pPr>
            <a:r>
              <a:rPr lang="pl-PL" sz="1600" u="sng" dirty="0">
                <a:solidFill>
                  <a:prstClr val="black"/>
                </a:solidFill>
                <a:latin typeface="Calibri"/>
              </a:rPr>
              <a:t>9. Oświadczenie o kwalifikowalności podatku VAT </a:t>
            </a: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W przypadku gdy Wnioskodawca będzie ubiegał się o włączenie VAT do kosztów kwalifikowalnych należy wypełnić jedno z oświadczeń dołączonych do formularza </a:t>
            </a:r>
            <a:r>
              <a:rPr lang="pl-PL" sz="1600" dirty="0" err="1">
                <a:solidFill>
                  <a:prstClr val="black"/>
                </a:solidFill>
                <a:latin typeface="Calibri"/>
              </a:rPr>
              <a:t>WoD</a:t>
            </a:r>
            <a:r>
              <a:rPr lang="pl-PL" sz="1600" dirty="0">
                <a:solidFill>
                  <a:prstClr val="black"/>
                </a:solidFill>
                <a:latin typeface="Calibri"/>
              </a:rPr>
              <a:t>, </a:t>
            </a:r>
          </a:p>
          <a:p>
            <a:pPr lvl="0" defTabSz="914400" eaLnBrk="0" fontAlgn="base" hangingPunct="0">
              <a:spcBef>
                <a:spcPct val="20000"/>
              </a:spcBef>
              <a:spcAft>
                <a:spcPct val="0"/>
              </a:spcAft>
              <a:buClrTx/>
              <a:buFont typeface="Arial" charset="0"/>
              <a:buChar char="•"/>
              <a:defRPr/>
            </a:pPr>
            <a:r>
              <a:rPr lang="pl-PL" sz="1600" dirty="0">
                <a:solidFill>
                  <a:prstClr val="black"/>
                </a:solidFill>
                <a:latin typeface="Calibri"/>
              </a:rPr>
              <a:t>Jeżeli wnioskodawca nie wypełnił jednego z załączników oraz nie wypełnił kolumny 7 </a:t>
            </a:r>
            <a:r>
              <a:rPr lang="pl-PL" sz="1600" i="1" dirty="0">
                <a:solidFill>
                  <a:prstClr val="black"/>
                </a:solidFill>
                <a:latin typeface="Calibri"/>
              </a:rPr>
              <a:t>Zestawienia rzeczowo finansowego operacji we wniosku oznacza to, że nie ubiega się o zaliczenie podatku VAT do kosztów </a:t>
            </a:r>
            <a:r>
              <a:rPr lang="pl-PL" sz="1600" dirty="0">
                <a:solidFill>
                  <a:prstClr val="black"/>
                </a:solidFill>
                <a:latin typeface="Calibri"/>
              </a:rPr>
              <a:t>kwalifikowalnych. </a:t>
            </a:r>
          </a:p>
          <a:p>
            <a:pPr lvl="0" defTabSz="914400" eaLnBrk="0" fontAlgn="base" hangingPunct="0">
              <a:spcBef>
                <a:spcPct val="20000"/>
              </a:spcBef>
              <a:spcAft>
                <a:spcPct val="0"/>
              </a:spcAft>
              <a:buClrTx/>
              <a:buFont typeface="Arial" charset="0"/>
              <a:buChar char="•"/>
              <a:defRPr/>
            </a:pPr>
            <a:endParaRPr lang="pl-PL" sz="1600" dirty="0">
              <a:solidFill>
                <a:prstClr val="black"/>
              </a:solidFill>
              <a:latin typeface="Calibri"/>
            </a:endParaRPr>
          </a:p>
          <a:p>
            <a:pPr marL="0" lvl="0" indent="0" defTabSz="914400" eaLnBrk="0" fontAlgn="base" hangingPunct="0">
              <a:spcBef>
                <a:spcPct val="20000"/>
              </a:spcBef>
              <a:spcAft>
                <a:spcPct val="0"/>
              </a:spcAft>
              <a:buClrTx/>
              <a:buNone/>
              <a:defRPr/>
            </a:pPr>
            <a:r>
              <a:rPr lang="pl-PL" sz="1600" u="sng" dirty="0">
                <a:solidFill>
                  <a:prstClr val="black"/>
                </a:solidFill>
                <a:latin typeface="Calibri"/>
              </a:rPr>
              <a:t>10. Dokumenty uzasadniające przyjęty poziom cen dla danego zadania </a:t>
            </a:r>
          </a:p>
          <a:p>
            <a:pPr marL="0" lvl="0" indent="0" defTabSz="914400" eaLnBrk="0" fontAlgn="base" hangingPunct="0">
              <a:spcBef>
                <a:spcPct val="20000"/>
              </a:spcBef>
              <a:spcAft>
                <a:spcPct val="0"/>
              </a:spcAft>
              <a:buClrTx/>
              <a:buNone/>
              <a:defRPr/>
            </a:pPr>
            <a:endParaRPr lang="pl-PL" sz="1600" u="sng" dirty="0">
              <a:solidFill>
                <a:prstClr val="black"/>
              </a:solidFill>
              <a:latin typeface="Calibri"/>
            </a:endParaRPr>
          </a:p>
          <a:p>
            <a:pPr marL="0" lvl="0" indent="0" defTabSz="914400" eaLnBrk="0" fontAlgn="base" hangingPunct="0">
              <a:spcBef>
                <a:spcPct val="20000"/>
              </a:spcBef>
              <a:spcAft>
                <a:spcPct val="0"/>
              </a:spcAft>
              <a:buClrTx/>
              <a:buNone/>
              <a:defRPr/>
            </a:pPr>
            <a:r>
              <a:rPr lang="pl-PL" sz="1600" dirty="0">
                <a:solidFill>
                  <a:prstClr val="black"/>
                </a:solidFill>
                <a:latin typeface="Calibri"/>
              </a:rPr>
              <a:t>Dokumenty wymagane w przypadku dóbr niestandardowych, które nie znajdują się w obrocie powszechnym. Rodzaj dokumentów powinien być zgodny ze źródłem pozyskania informacji o cenie wskazanym w części wniosku B.VII w kolumnie 8 </a:t>
            </a:r>
            <a:r>
              <a:rPr lang="pl-PL" sz="1600" i="1" dirty="0">
                <a:solidFill>
                  <a:prstClr val="black"/>
                </a:solidFill>
                <a:latin typeface="Calibri"/>
              </a:rPr>
              <a:t>Uzasadnienie/Uwagi Źródło ceny i marka, typ lub rodzaj Parametr(y) charakteryzujące(y) przedmiot (np. wydruki ze stron internetowych, kopie stron katalogów, pisemne informacje od dealerów, itp.). </a:t>
            </a:r>
            <a:r>
              <a:rPr lang="pl-PL" sz="1600" dirty="0">
                <a:solidFill>
                  <a:prstClr val="black"/>
                </a:solidFill>
                <a:latin typeface="Calibri"/>
              </a:rPr>
              <a:t>Wszelkie dokumenty stanowiące wydruki ze stron internetowych, broszury, katalogi powinny być parafowane przez wnioskodawcę. </a:t>
            </a:r>
          </a:p>
          <a:p>
            <a:pPr marL="0" lvl="0" indent="0" defTabSz="914400" eaLnBrk="0" fontAlgn="base" hangingPunct="0">
              <a:spcBef>
                <a:spcPct val="20000"/>
              </a:spcBef>
              <a:spcAft>
                <a:spcPct val="0"/>
              </a:spcAft>
              <a:buClrTx/>
              <a:buNone/>
              <a:defRPr/>
            </a:pPr>
            <a:r>
              <a:rPr lang="pl-PL" sz="1600" u="sng" dirty="0">
                <a:solidFill>
                  <a:prstClr val="black"/>
                </a:solidFill>
                <a:latin typeface="Calibri"/>
              </a:rPr>
              <a:t>11. Numer konta bankowego do zaliczki </a:t>
            </a:r>
          </a:p>
          <a:p>
            <a:pPr marL="0" lvl="0" indent="0" defTabSz="914400" eaLnBrk="0" fontAlgn="base" hangingPunct="0">
              <a:spcBef>
                <a:spcPct val="20000"/>
              </a:spcBef>
              <a:spcAft>
                <a:spcPct val="0"/>
              </a:spcAft>
              <a:buClrTx/>
              <a:buNone/>
              <a:defRPr/>
            </a:pPr>
            <a:endParaRPr lang="pl-PL" sz="1600" u="sng" dirty="0">
              <a:solidFill>
                <a:prstClr val="black"/>
              </a:solidFill>
              <a:latin typeface="Calibri"/>
            </a:endParaRPr>
          </a:p>
          <a:p>
            <a:pPr marL="0" lvl="0" indent="0" defTabSz="914400" eaLnBrk="0" fontAlgn="base" hangingPunct="0">
              <a:spcBef>
                <a:spcPct val="20000"/>
              </a:spcBef>
              <a:spcAft>
                <a:spcPct val="0"/>
              </a:spcAft>
              <a:buClrTx/>
              <a:buNone/>
              <a:defRPr/>
            </a:pPr>
            <a:r>
              <a:rPr lang="pl-PL" sz="1600" dirty="0">
                <a:solidFill>
                  <a:prstClr val="black"/>
                </a:solidFill>
                <a:latin typeface="Calibri"/>
              </a:rPr>
              <a:t>W przypadku, gdy wnioskodawca ubiega się o zaliczkę należy dołączyć informację o numerze wyodrębnionego rachunku bankowego, prowadzonego przez bank lub spółdzielczą kasę oszczędnościowo-kredytową.</a:t>
            </a:r>
          </a:p>
          <a:p>
            <a:endParaRPr lang="pl-PL" dirty="0"/>
          </a:p>
        </p:txBody>
      </p:sp>
    </p:spTree>
    <p:extLst>
      <p:ext uri="{BB962C8B-B14F-4D97-AF65-F5344CB8AC3E}">
        <p14:creationId xmlns:p14="http://schemas.microsoft.com/office/powerpoint/2010/main" xmlns="" val="28545016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26327" y="592429"/>
            <a:ext cx="8915400" cy="5628067"/>
          </a:xfrm>
        </p:spPr>
        <p:txBody>
          <a:bodyPr>
            <a:normAutofit lnSpcReduction="10000"/>
          </a:bodyPr>
          <a:lstStyle/>
          <a:p>
            <a:pPr marL="0" lvl="0" indent="0" defTabSz="914400" eaLnBrk="0" fontAlgn="base" hangingPunct="0">
              <a:spcBef>
                <a:spcPct val="20000"/>
              </a:spcBef>
              <a:spcAft>
                <a:spcPct val="0"/>
              </a:spcAft>
              <a:buClrTx/>
              <a:buNone/>
              <a:defRPr/>
            </a:pPr>
            <a:r>
              <a:rPr lang="pl-PL" u="sng" dirty="0">
                <a:solidFill>
                  <a:prstClr val="black"/>
                </a:solidFill>
                <a:latin typeface="Calibri"/>
              </a:rPr>
              <a:t>12. Inne pozwolenia, zezwolenia i inne decyzje potwierdzające spełnienie warunków przyznania pomocy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Pozwolenie wodnoprawne na szczególne korzystanie z wód – oryginał lub kopia;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Decyzja o środowiskowych uwarunkowaniach lub postanowienie organu właściwego do wydania decyzji o środowiskowych uwarunkowaniach, o nie stwierdzeniu potrzeby przeprowadzenia oceny oddziaływania przedsięwzięcia na środowisko - oryginał lub kopia;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W przypadku gdy planowana operacja nie wymaga uzyskania decyzji o środowiskowych uwarunkowaniach, wnioskodawca składa wraz z wnioskiem o dofinansowanie oświadczenie, że wydanie decyzji o środowiskowych uwarunkowaniach w przypadku konkretnej operacji nie jest wymagane. </a:t>
            </a:r>
          </a:p>
          <a:p>
            <a:pPr lvl="0" defTabSz="914400" eaLnBrk="0" fontAlgn="base" hangingPunct="0">
              <a:spcBef>
                <a:spcPct val="20000"/>
              </a:spcBef>
              <a:spcAft>
                <a:spcPct val="0"/>
              </a:spcAft>
              <a:buClrTx/>
              <a:buFont typeface="Arial" charset="0"/>
              <a:buChar char="•"/>
              <a:defRPr/>
            </a:pPr>
            <a:endParaRPr lang="pl-PL" dirty="0">
              <a:solidFill>
                <a:prstClr val="black"/>
              </a:solidFill>
              <a:latin typeface="Calibri"/>
            </a:endParaRPr>
          </a:p>
          <a:p>
            <a:pPr marL="0" lvl="0" indent="0" defTabSz="914400" eaLnBrk="0" fontAlgn="base" hangingPunct="0">
              <a:spcBef>
                <a:spcPct val="20000"/>
              </a:spcBef>
              <a:spcAft>
                <a:spcPct val="0"/>
              </a:spcAft>
              <a:buClrTx/>
              <a:buNone/>
              <a:defRPr/>
            </a:pPr>
            <a:r>
              <a:rPr lang="pl-PL" i="1" u="sng" dirty="0">
                <a:solidFill>
                  <a:prstClr val="black"/>
                </a:solidFill>
                <a:latin typeface="Calibri"/>
              </a:rPr>
              <a:t>13. Załączniki dotyczące robót budowlanych – </a:t>
            </a:r>
            <a:r>
              <a:rPr lang="pl-PL" u="sng" dirty="0">
                <a:solidFill>
                  <a:prstClr val="black"/>
                </a:solidFill>
                <a:latin typeface="Calibri"/>
              </a:rPr>
              <a:t>Kosztorys inwestorski – oryginał lub kopia.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Jeśli wnioskodawca jest zobowiązany do stosowania ustawy </a:t>
            </a:r>
            <a:r>
              <a:rPr lang="pl-PL" dirty="0" err="1">
                <a:solidFill>
                  <a:prstClr val="black"/>
                </a:solidFill>
                <a:latin typeface="Calibri"/>
              </a:rPr>
              <a:t>Pzp</a:t>
            </a:r>
            <a:r>
              <a:rPr lang="pl-PL" dirty="0">
                <a:solidFill>
                  <a:prstClr val="black"/>
                </a:solidFill>
                <a:latin typeface="Calibri"/>
              </a:rPr>
              <a:t> oraz jednocześnie planowana przez wnioskodawcę wartość robót budowlanych przekracza wyrażoną w złotych równowartość kwoty 30 000 euro – do wniosku załącza kosztorys inwestorski.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Jeśli wnioskodawca nie jest zobowiązany do stosowania ustawy </a:t>
            </a:r>
            <a:r>
              <a:rPr lang="pl-PL" dirty="0" err="1">
                <a:solidFill>
                  <a:prstClr val="black"/>
                </a:solidFill>
                <a:latin typeface="Calibri"/>
              </a:rPr>
              <a:t>Pzp</a:t>
            </a:r>
            <a:r>
              <a:rPr lang="pl-PL" dirty="0">
                <a:solidFill>
                  <a:prstClr val="black"/>
                </a:solidFill>
                <a:latin typeface="Calibri"/>
              </a:rPr>
              <a:t> lub planowana przez wnioskodawcę wartość robót budowlanych nie przekracza wyrażonej w złotych równowartości kwoty 30 000 euro (w przypadku robót, w odniesieniu, do których wnioskodawca jest zobowiązany do stosowania ustawy </a:t>
            </a:r>
            <a:r>
              <a:rPr lang="pl-PL" dirty="0" err="1">
                <a:solidFill>
                  <a:prstClr val="black"/>
                </a:solidFill>
                <a:latin typeface="Calibri"/>
              </a:rPr>
              <a:t>Pzp</a:t>
            </a:r>
            <a:r>
              <a:rPr lang="pl-PL" dirty="0">
                <a:solidFill>
                  <a:prstClr val="black"/>
                </a:solidFill>
                <a:latin typeface="Calibri"/>
              </a:rPr>
              <a:t>) – do wniosku może dostarczyć kosztorys inwestorski. </a:t>
            </a:r>
          </a:p>
          <a:p>
            <a:endParaRPr lang="pl-PL" dirty="0"/>
          </a:p>
        </p:txBody>
      </p:sp>
    </p:spTree>
    <p:extLst>
      <p:ext uri="{BB962C8B-B14F-4D97-AF65-F5344CB8AC3E}">
        <p14:creationId xmlns:p14="http://schemas.microsoft.com/office/powerpoint/2010/main" xmlns="" val="40367794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61375" y="824248"/>
            <a:ext cx="9843237" cy="5086974"/>
          </a:xfrm>
        </p:spPr>
        <p:txBody>
          <a:bodyPr>
            <a:normAutofit/>
          </a:bodyPr>
          <a:lstStyle/>
          <a:p>
            <a:pPr marL="0" lvl="0" indent="0" defTabSz="914400" eaLnBrk="0" fontAlgn="base" hangingPunct="0">
              <a:spcBef>
                <a:spcPct val="20000"/>
              </a:spcBef>
              <a:spcAft>
                <a:spcPct val="0"/>
              </a:spcAft>
              <a:buClrTx/>
              <a:buNone/>
              <a:defRPr/>
            </a:pPr>
            <a:r>
              <a:rPr lang="pl-PL" u="sng" dirty="0">
                <a:solidFill>
                  <a:prstClr val="black"/>
                </a:solidFill>
                <a:latin typeface="Calibri"/>
              </a:rPr>
              <a:t>14. Decyzja o pozwoleniu na budowę – oryginał lub kopia. </a:t>
            </a:r>
          </a:p>
          <a:p>
            <a:pPr marL="0" lvl="0" indent="0" defTabSz="914400" eaLnBrk="0" fontAlgn="base" hangingPunct="0">
              <a:spcBef>
                <a:spcPct val="20000"/>
              </a:spcBef>
              <a:spcAft>
                <a:spcPct val="0"/>
              </a:spcAft>
              <a:buClrTx/>
              <a:buNone/>
              <a:defRPr/>
            </a:pPr>
            <a:r>
              <a:rPr lang="pl-PL" dirty="0">
                <a:solidFill>
                  <a:prstClr val="black"/>
                </a:solidFill>
                <a:latin typeface="Calibri"/>
              </a:rPr>
              <a:t>Rodzaje obiektów budowlanych lub robót budowlanych, których wykonanie wymaga wcześniejszego uzyskania decyzji o pozwoleniu na budowę określa ustawa z dnia 7 lipca 1994 r. Prawo budowlane (Dz. U. z 2016 r. poz. 290, z </a:t>
            </a:r>
            <a:r>
              <a:rPr lang="pl-PL" dirty="0" err="1">
                <a:solidFill>
                  <a:prstClr val="black"/>
                </a:solidFill>
                <a:latin typeface="Calibri"/>
              </a:rPr>
              <a:t>późn</a:t>
            </a:r>
            <a:r>
              <a:rPr lang="pl-PL" dirty="0">
                <a:solidFill>
                  <a:prstClr val="black"/>
                </a:solidFill>
                <a:latin typeface="Calibri"/>
              </a:rPr>
              <a:t>. zm.). </a:t>
            </a:r>
          </a:p>
          <a:p>
            <a:pPr marL="0" lvl="0" indent="0" defTabSz="914400" eaLnBrk="0" fontAlgn="base" hangingPunct="0">
              <a:spcBef>
                <a:spcPct val="20000"/>
              </a:spcBef>
              <a:spcAft>
                <a:spcPct val="0"/>
              </a:spcAft>
              <a:buClrTx/>
              <a:buNone/>
              <a:defRPr/>
            </a:pPr>
            <a:r>
              <a:rPr lang="pl-PL" dirty="0">
                <a:solidFill>
                  <a:prstClr val="black"/>
                </a:solidFill>
                <a:latin typeface="Calibri"/>
              </a:rPr>
              <a:t>Obowiązek dostarczenia projektu budowlanego nie występuje jeżeli beneficjent posiada go w wersji elektronicznej. Natomiast jest zobowiązany do udostępnienia wersji papierowej projektu budowlanego w trakcie przeprowadzanych czynności kontrolnych dla operacji objętej wnioskiem o dofinansowanie lub w przypadku, gdy zostanie poproszony do jego przedłożenia przez Samorząd Województwa.</a:t>
            </a:r>
          </a:p>
          <a:p>
            <a:pPr marL="0" lvl="0" indent="0" defTabSz="914400" eaLnBrk="0" fontAlgn="base" hangingPunct="0">
              <a:spcBef>
                <a:spcPct val="20000"/>
              </a:spcBef>
              <a:spcAft>
                <a:spcPct val="0"/>
              </a:spcAft>
              <a:buClrTx/>
              <a:buNone/>
              <a:defRPr/>
            </a:pPr>
            <a:endParaRPr lang="pl-PL" dirty="0">
              <a:solidFill>
                <a:prstClr val="black"/>
              </a:solidFill>
              <a:latin typeface="Calibri"/>
            </a:endParaRPr>
          </a:p>
          <a:p>
            <a:pPr marL="0" lvl="0" indent="0" defTabSz="914400" eaLnBrk="0" fontAlgn="base" hangingPunct="0">
              <a:spcBef>
                <a:spcPct val="20000"/>
              </a:spcBef>
              <a:spcAft>
                <a:spcPct val="0"/>
              </a:spcAft>
              <a:buClrTx/>
              <a:buNone/>
              <a:defRPr/>
            </a:pPr>
            <a:r>
              <a:rPr lang="pl-PL" u="sng" dirty="0">
                <a:solidFill>
                  <a:prstClr val="black"/>
                </a:solidFill>
                <a:latin typeface="Calibri"/>
              </a:rPr>
              <a:t>15. Zgłoszenie zamiaru wykonania robót budowlanych właściwemu organowi – kopia wraz z: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oświadczeniem, że w terminie 30 dni od dnia zgłoszenia zamiaru wykonania robót budowlanych, właściwy organ nie wniósł sprzeciwu – oryginał, albo </a:t>
            </a:r>
          </a:p>
          <a:p>
            <a:pPr lvl="0" defTabSz="914400" eaLnBrk="0" fontAlgn="base" hangingPunct="0">
              <a:spcBef>
                <a:spcPct val="20000"/>
              </a:spcBef>
              <a:spcAft>
                <a:spcPct val="0"/>
              </a:spcAft>
              <a:buClrTx/>
              <a:buFont typeface="Arial" charset="0"/>
              <a:buChar char="•"/>
              <a:defRPr/>
            </a:pPr>
            <a:r>
              <a:rPr lang="pl-PL" dirty="0">
                <a:solidFill>
                  <a:prstClr val="black"/>
                </a:solidFill>
                <a:latin typeface="Calibri"/>
              </a:rPr>
              <a:t>potwierdzeniem właściwego organu, że nie wniósł sprzeciwu wobec zgłoszonego zamiaru wykonania robót budowlanych – kopia. </a:t>
            </a:r>
          </a:p>
          <a:p>
            <a:endParaRPr lang="pl-PL" dirty="0"/>
          </a:p>
        </p:txBody>
      </p:sp>
    </p:spTree>
    <p:extLst>
      <p:ext uri="{BB962C8B-B14F-4D97-AF65-F5344CB8AC3E}">
        <p14:creationId xmlns:p14="http://schemas.microsoft.com/office/powerpoint/2010/main" xmlns="" val="35086169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88654" y="2133600"/>
            <a:ext cx="8915958" cy="4627808"/>
          </a:xfrm>
        </p:spPr>
        <p:txBody>
          <a:bodyPr>
            <a:normAutofit/>
          </a:bodyPr>
          <a:lstStyle/>
          <a:p>
            <a:pPr marL="0" indent="0" algn="ctr">
              <a:buNone/>
            </a:pPr>
            <a:endParaRPr lang="pl-PL" sz="2800" dirty="0" smtClean="0"/>
          </a:p>
          <a:p>
            <a:pPr marL="0" indent="0" algn="ctr">
              <a:buNone/>
            </a:pPr>
            <a:endParaRPr lang="pl-PL" sz="2800" dirty="0"/>
          </a:p>
          <a:p>
            <a:pPr marL="0" indent="0" algn="ctr">
              <a:buNone/>
            </a:pPr>
            <a:endParaRPr lang="pl-PL" sz="2800" dirty="0" smtClean="0"/>
          </a:p>
          <a:p>
            <a:pPr marL="0" indent="0" algn="ctr">
              <a:buNone/>
            </a:pPr>
            <a:r>
              <a:rPr lang="pl-PL" sz="2800" dirty="0" smtClean="0"/>
              <a:t>Dziękuję za uwagę</a:t>
            </a:r>
          </a:p>
          <a:p>
            <a:pPr marL="0" indent="0" algn="ctr">
              <a:buNone/>
            </a:pPr>
            <a:endParaRPr lang="pl-PL" sz="2800" u="sng" kern="0" dirty="0">
              <a:solidFill>
                <a:srgbClr val="000000"/>
              </a:solidFill>
              <a:latin typeface="Times New Roman"/>
              <a:ea typeface="Times New Roman"/>
              <a:cs typeface="Times New Roman"/>
              <a:sym typeface="Times New Roman"/>
            </a:endParaRPr>
          </a:p>
          <a:p>
            <a:pPr marL="0" indent="0" algn="ctr">
              <a:buNone/>
            </a:pPr>
            <a:endParaRPr lang="pl-PL" sz="2800" u="sng" kern="0" dirty="0">
              <a:solidFill>
                <a:srgbClr val="000000"/>
              </a:solidFill>
              <a:latin typeface="Times New Roman"/>
              <a:ea typeface="Times New Roman"/>
              <a:cs typeface="Times New Roman"/>
              <a:sym typeface="Times New Roman"/>
            </a:endParaRPr>
          </a:p>
          <a:p>
            <a:endParaRPr lang="pl-PL" sz="2800" dirty="0"/>
          </a:p>
        </p:txBody>
      </p:sp>
      <p:pic>
        <p:nvPicPr>
          <p:cNvPr id="4" name="Obraz 3"/>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16422" y="6060163"/>
            <a:ext cx="1774190" cy="572770"/>
          </a:xfrm>
          <a:prstGeom prst="rect">
            <a:avLst/>
          </a:prstGeom>
          <a:noFill/>
        </p:spPr>
      </p:pic>
      <p:pic>
        <p:nvPicPr>
          <p:cNvPr id="5" name="Obraz 4"/>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95419" y="6056933"/>
            <a:ext cx="1810385" cy="576000"/>
          </a:xfrm>
          <a:prstGeom prst="rect">
            <a:avLst/>
          </a:prstGeom>
          <a:noFill/>
        </p:spPr>
      </p:pic>
      <p:pic>
        <p:nvPicPr>
          <p:cNvPr id="6" name="Obraz 5"/>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69609" y="6056933"/>
            <a:ext cx="932815" cy="576000"/>
          </a:xfrm>
          <a:prstGeom prst="rect">
            <a:avLst/>
          </a:prstGeom>
          <a:noFill/>
        </p:spPr>
      </p:pic>
      <p:pic>
        <p:nvPicPr>
          <p:cNvPr id="7" name="Obraz 6"/>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197706" y="6056933"/>
            <a:ext cx="1476000" cy="576000"/>
          </a:xfrm>
          <a:prstGeom prst="rect">
            <a:avLst/>
          </a:prstGeom>
          <a:noFill/>
        </p:spPr>
      </p:pic>
      <p:pic>
        <p:nvPicPr>
          <p:cNvPr id="8" name="Obraz 7"/>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673706" y="6056933"/>
            <a:ext cx="1440000" cy="576000"/>
          </a:xfrm>
          <a:prstGeom prst="rect">
            <a:avLst/>
          </a:prstGeom>
          <a:noFill/>
        </p:spPr>
      </p:pic>
    </p:spTree>
    <p:extLst>
      <p:ext uri="{BB962C8B-B14F-4D97-AF65-F5344CB8AC3E}">
        <p14:creationId xmlns:p14="http://schemas.microsoft.com/office/powerpoint/2010/main" xmlns="" val="125514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35811" y="624109"/>
            <a:ext cx="9768802" cy="2398060"/>
          </a:xfrm>
        </p:spPr>
        <p:txBody>
          <a:bodyPr>
            <a:noAutofit/>
          </a:bodyPr>
          <a:lstStyle/>
          <a:p>
            <a:pPr lvl="0">
              <a:spcBef>
                <a:spcPts val="1000"/>
              </a:spcBef>
            </a:pPr>
            <a:r>
              <a:rPr lang="pl-PL" sz="2400" b="1" dirty="0">
                <a:solidFill>
                  <a:prstClr val="black">
                    <a:lumMod val="75000"/>
                    <a:lumOff val="25000"/>
                  </a:prstClr>
                </a:solidFill>
                <a:ea typeface="+mn-ea"/>
                <a:cs typeface="+mn-cs"/>
              </a:rPr>
              <a:t>Przedsięwzięcie 1.1.1 </a:t>
            </a:r>
            <a:br>
              <a:rPr lang="pl-PL" sz="2400" b="1" dirty="0">
                <a:solidFill>
                  <a:prstClr val="black">
                    <a:lumMod val="75000"/>
                    <a:lumOff val="25000"/>
                  </a:prstClr>
                </a:solidFill>
                <a:ea typeface="+mn-ea"/>
                <a:cs typeface="+mn-cs"/>
              </a:rPr>
            </a:br>
            <a:r>
              <a:rPr lang="pl-PL" sz="2400" b="1" dirty="0">
                <a:solidFill>
                  <a:prstClr val="black">
                    <a:lumMod val="75000"/>
                    <a:lumOff val="25000"/>
                  </a:prstClr>
                </a:solidFill>
                <a:ea typeface="+mn-ea"/>
                <a:cs typeface="+mn-cs"/>
              </a:rPr>
              <a:t>Rozwój sieci sprzedaży produktów lokalnych (krótkich łańcuchów żywnościowych) oraz akcje promujące spożycie ryb pochodzących z miejscowych połowów - w ramach zakresu, o którym mowa w §4 pkt 1 </a:t>
            </a:r>
            <a:r>
              <a:rPr lang="pl-PL" sz="2400" b="1" dirty="0" smtClean="0">
                <a:solidFill>
                  <a:prstClr val="black">
                    <a:lumMod val="75000"/>
                    <a:lumOff val="25000"/>
                  </a:prstClr>
                </a:solidFill>
                <a:ea typeface="+mn-ea"/>
                <a:cs typeface="+mn-cs"/>
              </a:rPr>
              <a:t>lit a </a:t>
            </a:r>
            <a:r>
              <a:rPr lang="pl-PL" sz="2400" b="1" dirty="0">
                <a:solidFill>
                  <a:prstClr val="black">
                    <a:lumMod val="75000"/>
                    <a:lumOff val="25000"/>
                  </a:prstClr>
                </a:solidFill>
                <a:ea typeface="+mn-ea"/>
                <a:cs typeface="+mn-cs"/>
              </a:rPr>
              <a:t>rozporządzenia o wdrażaniu LSR</a:t>
            </a:r>
            <a:br>
              <a:rPr lang="pl-PL" sz="2400" b="1" dirty="0">
                <a:solidFill>
                  <a:prstClr val="black">
                    <a:lumMod val="75000"/>
                    <a:lumOff val="25000"/>
                  </a:prstClr>
                </a:solidFill>
                <a:ea typeface="+mn-ea"/>
                <a:cs typeface="+mn-cs"/>
              </a:rPr>
            </a:br>
            <a:endParaRPr lang="pl-PL" sz="2400" b="1" dirty="0"/>
          </a:p>
        </p:txBody>
      </p:sp>
      <p:sp>
        <p:nvSpPr>
          <p:cNvPr id="3" name="Symbol zastępczy zawartości 2"/>
          <p:cNvSpPr>
            <a:spLocks noGrp="1"/>
          </p:cNvSpPr>
          <p:nvPr>
            <p:ph idx="1"/>
          </p:nvPr>
        </p:nvSpPr>
        <p:spPr>
          <a:xfrm>
            <a:off x="1735811" y="3022168"/>
            <a:ext cx="9768801" cy="2889053"/>
          </a:xfrm>
        </p:spPr>
        <p:txBody>
          <a:bodyPr/>
          <a:lstStyle/>
          <a:p>
            <a:pPr marL="0" indent="0">
              <a:buNone/>
            </a:pPr>
            <a:r>
              <a:rPr lang="pl-PL" dirty="0" smtClean="0">
                <a:latin typeface="Times New Roman" panose="02020603050405020304" pitchFamily="18" charset="0"/>
                <a:ea typeface="Calibri" panose="020F0502020204030204" pitchFamily="34" charset="0"/>
              </a:rPr>
              <a:t>  </a:t>
            </a:r>
          </a:p>
          <a:p>
            <a:pPr marL="0" indent="0">
              <a:buNone/>
            </a:pPr>
            <a:r>
              <a:rPr lang="pl-PL" sz="2400" dirty="0">
                <a:solidFill>
                  <a:prstClr val="black">
                    <a:lumMod val="75000"/>
                    <a:lumOff val="25000"/>
                  </a:prstClr>
                </a:solidFill>
                <a:latin typeface="Times New Roman" panose="02020603050405020304" pitchFamily="18" charset="0"/>
                <a:ea typeface="Calibri" panose="020F0502020204030204" pitchFamily="34" charset="0"/>
              </a:rPr>
              <a:t>Limit środków w ramach naboru </a:t>
            </a:r>
            <a:r>
              <a:rPr lang="pl-PL" sz="2400" dirty="0" smtClean="0">
                <a:latin typeface="Times New Roman" panose="02020603050405020304" pitchFamily="18" charset="0"/>
                <a:ea typeface="Calibri" panose="020F0502020204030204" pitchFamily="34" charset="0"/>
              </a:rPr>
              <a:t>- 115 000,00</a:t>
            </a:r>
          </a:p>
          <a:p>
            <a:pPr marL="0" indent="0">
              <a:buNone/>
            </a:pPr>
            <a:r>
              <a:rPr lang="pl-PL" sz="2400" dirty="0" smtClean="0">
                <a:latin typeface="Times New Roman" panose="02020603050405020304" pitchFamily="18" charset="0"/>
              </a:rPr>
              <a:t>Maksymalna kwota pomocy dla poszczególnych operacji; 57 500,00 </a:t>
            </a:r>
            <a:endParaRPr lang="pl-PL" sz="2400" dirty="0"/>
          </a:p>
        </p:txBody>
      </p:sp>
    </p:spTree>
    <p:extLst>
      <p:ext uri="{BB962C8B-B14F-4D97-AF65-F5344CB8AC3E}">
        <p14:creationId xmlns:p14="http://schemas.microsoft.com/office/powerpoint/2010/main" xmlns="" val="2887032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1410752"/>
          </a:xfrm>
        </p:spPr>
        <p:txBody>
          <a:bodyPr>
            <a:normAutofit fontScale="90000"/>
          </a:bodyPr>
          <a:lstStyle/>
          <a:p>
            <a:r>
              <a:rPr lang="pl-PL" sz="3100" b="1" dirty="0">
                <a:solidFill>
                  <a:prstClr val="black">
                    <a:lumMod val="75000"/>
                    <a:lumOff val="25000"/>
                  </a:prstClr>
                </a:solidFill>
              </a:rPr>
              <a:t>§4 pkt 1 lit a rozporządzenia o wdrażaniu LSR</a:t>
            </a:r>
            <a:br>
              <a:rPr lang="pl-PL" sz="3100" b="1" dirty="0">
                <a:solidFill>
                  <a:prstClr val="black">
                    <a:lumMod val="75000"/>
                    <a:lumOff val="25000"/>
                  </a:prstClr>
                </a:solidFill>
              </a:rPr>
            </a:br>
            <a:r>
              <a:rPr lang="pl-PL" sz="1600" b="1" dirty="0">
                <a:solidFill>
                  <a:prstClr val="black">
                    <a:lumMod val="75000"/>
                    <a:lumOff val="25000"/>
                  </a:prstClr>
                </a:solidFill>
              </a:rPr>
              <a:t/>
            </a:r>
            <a:br>
              <a:rPr lang="pl-PL" sz="1600" b="1" dirty="0">
                <a:solidFill>
                  <a:prstClr val="black">
                    <a:lumMod val="75000"/>
                    <a:lumOff val="25000"/>
                  </a:prstClr>
                </a:solidFill>
              </a:rPr>
            </a:br>
            <a:r>
              <a:rPr lang="pl-PL" sz="1600" b="1" dirty="0">
                <a:solidFill>
                  <a:prstClr val="black">
                    <a:lumMod val="75000"/>
                    <a:lumOff val="25000"/>
                  </a:prstClr>
                </a:solidFill>
              </a:rPr>
              <a:t>podnoszenie wartości produktów sektora rybołówstwa i akwakultury przez tworzenie lub rozwijanie łańcucha dostaw, obejmujący działalność </a:t>
            </a:r>
            <a:r>
              <a:rPr lang="pl-PL" sz="1600" b="1" dirty="0" smtClean="0">
                <a:solidFill>
                  <a:prstClr val="black">
                    <a:lumMod val="75000"/>
                    <a:lumOff val="25000"/>
                  </a:prstClr>
                </a:solidFill>
              </a:rPr>
              <a:t>związaną z produkcją, przetwarzaniem i obrotem produktami sektora rybołówstwa i akwakultury</a:t>
            </a:r>
            <a:r>
              <a:rPr lang="pl-PL" sz="2200" b="1" dirty="0">
                <a:solidFill>
                  <a:prstClr val="black">
                    <a:lumMod val="75000"/>
                    <a:lumOff val="25000"/>
                  </a:prstClr>
                </a:solidFill>
              </a:rPr>
              <a:t/>
            </a:r>
            <a:br>
              <a:rPr lang="pl-PL" sz="2200" b="1" dirty="0">
                <a:solidFill>
                  <a:prstClr val="black">
                    <a:lumMod val="75000"/>
                    <a:lumOff val="25000"/>
                  </a:prstClr>
                </a:solidFill>
              </a:rPr>
            </a:br>
            <a:endParaRPr lang="pl-PL" sz="2800" dirty="0"/>
          </a:p>
        </p:txBody>
      </p:sp>
      <p:sp>
        <p:nvSpPr>
          <p:cNvPr id="3" name="Symbol zastępczy zawartości 2"/>
          <p:cNvSpPr>
            <a:spLocks noGrp="1"/>
          </p:cNvSpPr>
          <p:nvPr>
            <p:ph idx="1"/>
          </p:nvPr>
        </p:nvSpPr>
        <p:spPr>
          <a:xfrm>
            <a:off x="2589212" y="2910624"/>
            <a:ext cx="8915400" cy="3000597"/>
          </a:xfrm>
        </p:spPr>
        <p:txBody>
          <a:bodyPr>
            <a:normAutofit/>
          </a:bodyPr>
          <a:lstStyle/>
          <a:p>
            <a:r>
              <a:rPr lang="pl-PL" b="1" dirty="0" smtClean="0"/>
              <a:t>WNIOSKODAWCA</a:t>
            </a:r>
            <a:r>
              <a:rPr lang="pl-PL" dirty="0" smtClean="0"/>
              <a:t> – </a:t>
            </a:r>
            <a:r>
              <a:rPr lang="pl-PL" dirty="0"/>
              <a:t>osoba </a:t>
            </a:r>
            <a:r>
              <a:rPr lang="pl-PL" dirty="0" smtClean="0"/>
              <a:t>fizyczna, osoba prawna </a:t>
            </a:r>
            <a:r>
              <a:rPr lang="pl-PL" dirty="0"/>
              <a:t>lub </a:t>
            </a:r>
            <a:r>
              <a:rPr lang="pl-PL" dirty="0" smtClean="0"/>
              <a:t>jednostka organizacyjnej </a:t>
            </a:r>
            <a:r>
              <a:rPr lang="pl-PL" dirty="0"/>
              <a:t>nieposiadającej osobowości </a:t>
            </a:r>
            <a:r>
              <a:rPr lang="pl-PL" dirty="0" smtClean="0"/>
              <a:t>prawnej</a:t>
            </a:r>
            <a:r>
              <a:rPr lang="pl-PL" dirty="0"/>
              <a:t> </a:t>
            </a:r>
            <a:r>
              <a:rPr lang="pl-PL" dirty="0" smtClean="0"/>
              <a:t>–przedsiębiorcy, przedsiębiorcy związani z sektorem rybackim</a:t>
            </a:r>
          </a:p>
          <a:p>
            <a:r>
              <a:rPr lang="pl-PL" b="1" dirty="0" smtClean="0"/>
              <a:t>DOFINANSOWANIE </a:t>
            </a:r>
            <a:r>
              <a:rPr lang="pl-PL" dirty="0" smtClean="0"/>
              <a:t>– 50% kosztów kwalifikowanych</a:t>
            </a:r>
          </a:p>
          <a:p>
            <a:r>
              <a:rPr lang="pl-PL" b="1" dirty="0" smtClean="0"/>
              <a:t>UTWORZENIE LUB UTRZYMANIE MIEJSCA PRACY</a:t>
            </a:r>
            <a:endParaRPr lang="pl-PL" dirty="0" smtClean="0"/>
          </a:p>
          <a:p>
            <a:r>
              <a:rPr lang="pl-PL" b="1" dirty="0" smtClean="0"/>
              <a:t>Na co?</a:t>
            </a:r>
            <a:r>
              <a:rPr lang="pl-PL" dirty="0" smtClean="0"/>
              <a:t>- np. sklepy rybne, targi rybne….. Inicjatywy  „od producenta do konsumenta”, </a:t>
            </a:r>
            <a:endParaRPr lang="pl-PL" dirty="0"/>
          </a:p>
        </p:txBody>
      </p:sp>
    </p:spTree>
    <p:extLst>
      <p:ext uri="{BB962C8B-B14F-4D97-AF65-F5344CB8AC3E}">
        <p14:creationId xmlns:p14="http://schemas.microsoft.com/office/powerpoint/2010/main" xmlns="" val="2643311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21791" y="624110"/>
            <a:ext cx="9582822" cy="1280890"/>
          </a:xfrm>
        </p:spPr>
        <p:txBody>
          <a:bodyPr>
            <a:noAutofit/>
          </a:bodyPr>
          <a:lstStyle/>
          <a:p>
            <a:r>
              <a:rPr lang="pl-PL" sz="2400" b="1" dirty="0"/>
              <a:t>1.1.2 Ryba z miejscowych połowów w menu lokalnej gastronomii-w ramach zakresu, o którym mowa w §4 pkt 1 lit. a i b rozporządzenia o wdrażaniu LSR</a:t>
            </a:r>
          </a:p>
        </p:txBody>
      </p:sp>
      <p:sp>
        <p:nvSpPr>
          <p:cNvPr id="3" name="Symbol zastępczy zawartości 2"/>
          <p:cNvSpPr>
            <a:spLocks noGrp="1"/>
          </p:cNvSpPr>
          <p:nvPr>
            <p:ph idx="1"/>
          </p:nvPr>
        </p:nvSpPr>
        <p:spPr>
          <a:xfrm>
            <a:off x="2092271" y="2133600"/>
            <a:ext cx="9412341" cy="3777622"/>
          </a:xfrm>
        </p:spPr>
        <p:txBody>
          <a:bodyPr/>
          <a:lstStyle/>
          <a:p>
            <a:pPr marL="0" indent="0">
              <a:buNone/>
            </a:pPr>
            <a:endParaRPr lang="pl-PL" sz="2400" dirty="0" smtClean="0">
              <a:latin typeface="Times New Roman" panose="02020603050405020304" pitchFamily="18" charset="0"/>
              <a:ea typeface="Calibri" panose="020F0502020204030204" pitchFamily="34" charset="0"/>
            </a:endParaRPr>
          </a:p>
          <a:p>
            <a:pPr marL="0" indent="0">
              <a:buNone/>
            </a:pPr>
            <a:r>
              <a:rPr lang="pl-PL" sz="2400" dirty="0">
                <a:solidFill>
                  <a:prstClr val="black">
                    <a:lumMod val="75000"/>
                    <a:lumOff val="25000"/>
                  </a:prstClr>
                </a:solidFill>
                <a:latin typeface="Times New Roman" panose="02020603050405020304" pitchFamily="18" charset="0"/>
                <a:ea typeface="Calibri" panose="020F0502020204030204" pitchFamily="34" charset="0"/>
              </a:rPr>
              <a:t>Limit środków w ramach naboru </a:t>
            </a:r>
            <a:r>
              <a:rPr lang="pl-PL" sz="2400" dirty="0" smtClean="0">
                <a:latin typeface="Times New Roman" panose="02020603050405020304" pitchFamily="18" charset="0"/>
                <a:ea typeface="Calibri" panose="020F0502020204030204" pitchFamily="34" charset="0"/>
              </a:rPr>
              <a:t>- 110 </a:t>
            </a:r>
            <a:r>
              <a:rPr lang="pl-PL" sz="2400" dirty="0">
                <a:latin typeface="Times New Roman" panose="02020603050405020304" pitchFamily="18" charset="0"/>
                <a:ea typeface="Calibri" panose="020F0502020204030204" pitchFamily="34" charset="0"/>
              </a:rPr>
              <a:t>000,00</a:t>
            </a:r>
          </a:p>
          <a:p>
            <a:pPr marL="0" indent="0">
              <a:buNone/>
            </a:pPr>
            <a:r>
              <a:rPr lang="pl-PL" sz="2400" dirty="0">
                <a:latin typeface="Times New Roman" panose="02020603050405020304" pitchFamily="18" charset="0"/>
              </a:rPr>
              <a:t>Maksymalna kwota pomocy dla poszczególnych operacji; </a:t>
            </a:r>
            <a:r>
              <a:rPr lang="pl-PL" sz="2400" dirty="0" smtClean="0">
                <a:latin typeface="Times New Roman" panose="02020603050405020304" pitchFamily="18" charset="0"/>
              </a:rPr>
              <a:t>55 000,00 </a:t>
            </a:r>
            <a:endParaRPr lang="pl-PL" sz="2400" dirty="0"/>
          </a:p>
          <a:p>
            <a:pPr marL="0" indent="0">
              <a:buNone/>
            </a:pPr>
            <a:endParaRPr lang="pl-PL" dirty="0"/>
          </a:p>
        </p:txBody>
      </p:sp>
    </p:spTree>
    <p:extLst>
      <p:ext uri="{BB962C8B-B14F-4D97-AF65-F5344CB8AC3E}">
        <p14:creationId xmlns:p14="http://schemas.microsoft.com/office/powerpoint/2010/main" xmlns="" val="316970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61375" y="624109"/>
            <a:ext cx="9843237" cy="1745604"/>
          </a:xfrm>
        </p:spPr>
        <p:txBody>
          <a:bodyPr>
            <a:normAutofit fontScale="90000"/>
          </a:bodyPr>
          <a:lstStyle/>
          <a:p>
            <a:r>
              <a:rPr lang="pl-PL" sz="2400" b="1" dirty="0">
                <a:solidFill>
                  <a:prstClr val="black">
                    <a:lumMod val="85000"/>
                    <a:lumOff val="15000"/>
                  </a:prstClr>
                </a:solidFill>
              </a:rPr>
              <a:t>§4 pkt 1 lit. a i b rozporządzenia o wdrażaniu </a:t>
            </a:r>
            <a:r>
              <a:rPr lang="pl-PL" sz="2400" b="1" dirty="0" smtClean="0">
                <a:solidFill>
                  <a:prstClr val="black">
                    <a:lumMod val="85000"/>
                    <a:lumOff val="15000"/>
                  </a:prstClr>
                </a:solidFill>
              </a:rPr>
              <a:t>LSR</a:t>
            </a:r>
            <a:br>
              <a:rPr lang="pl-PL" sz="2400" b="1" dirty="0" smtClean="0">
                <a:solidFill>
                  <a:prstClr val="black">
                    <a:lumMod val="85000"/>
                    <a:lumOff val="15000"/>
                  </a:prstClr>
                </a:solidFill>
              </a:rPr>
            </a:br>
            <a:r>
              <a:rPr lang="pl-PL" sz="1400" b="1" dirty="0">
                <a:solidFill>
                  <a:prstClr val="black">
                    <a:lumMod val="75000"/>
                    <a:lumOff val="25000"/>
                  </a:prstClr>
                </a:solidFill>
              </a:rPr>
              <a:t/>
            </a:r>
            <a:br>
              <a:rPr lang="pl-PL" sz="1400" b="1" dirty="0">
                <a:solidFill>
                  <a:prstClr val="black">
                    <a:lumMod val="75000"/>
                    <a:lumOff val="25000"/>
                  </a:prstClr>
                </a:solidFill>
              </a:rPr>
            </a:br>
            <a:r>
              <a:rPr lang="pl-PL" sz="1600" b="1" dirty="0" smtClean="0">
                <a:solidFill>
                  <a:prstClr val="black">
                    <a:lumMod val="75000"/>
                    <a:lumOff val="25000"/>
                  </a:prstClr>
                </a:solidFill>
              </a:rPr>
              <a:t>a) podnoszenie </a:t>
            </a:r>
            <a:r>
              <a:rPr lang="pl-PL" sz="1600" b="1" dirty="0">
                <a:solidFill>
                  <a:prstClr val="black">
                    <a:lumMod val="75000"/>
                    <a:lumOff val="25000"/>
                  </a:prstClr>
                </a:solidFill>
              </a:rPr>
              <a:t>wartości produktów sektora rybołówstwa i akwakultury przez tworzenie lub rozwijanie łańcucha dostaw, obejmujący działalność związaną z produkcją, przetwarzaniem i obrotem produktami sektora rybołówstwa i </a:t>
            </a:r>
            <a:r>
              <a:rPr lang="pl-PL" sz="1600" b="1" dirty="0" smtClean="0">
                <a:solidFill>
                  <a:prstClr val="black">
                    <a:lumMod val="75000"/>
                    <a:lumOff val="25000"/>
                  </a:prstClr>
                </a:solidFill>
              </a:rPr>
              <a:t>akwakultury,</a:t>
            </a:r>
            <a:br>
              <a:rPr lang="pl-PL" sz="1600" b="1" dirty="0" smtClean="0">
                <a:solidFill>
                  <a:prstClr val="black">
                    <a:lumMod val="75000"/>
                    <a:lumOff val="25000"/>
                  </a:prstClr>
                </a:solidFill>
              </a:rPr>
            </a:br>
            <a:r>
              <a:rPr lang="pl-PL" sz="1600" b="1" dirty="0" smtClean="0">
                <a:solidFill>
                  <a:prstClr val="black">
                    <a:lumMod val="75000"/>
                    <a:lumOff val="25000"/>
                  </a:prstClr>
                </a:solidFill>
              </a:rPr>
              <a:t>b) wspieranie przedsiębiorczości lub innowacyjności młodych ludzi w łańcuchu dostaw, o którym mowa w lit. a</a:t>
            </a:r>
            <a:r>
              <a:rPr lang="pl-PL" sz="1600" b="1" dirty="0">
                <a:solidFill>
                  <a:prstClr val="black">
                    <a:lumMod val="75000"/>
                    <a:lumOff val="25000"/>
                  </a:prstClr>
                </a:solidFill>
              </a:rPr>
              <a:t/>
            </a:r>
            <a:br>
              <a:rPr lang="pl-PL" sz="1600" b="1" dirty="0">
                <a:solidFill>
                  <a:prstClr val="black">
                    <a:lumMod val="75000"/>
                    <a:lumOff val="25000"/>
                  </a:prstClr>
                </a:solidFill>
              </a:rPr>
            </a:br>
            <a:endParaRPr lang="pl-PL" sz="1600" dirty="0"/>
          </a:p>
        </p:txBody>
      </p:sp>
      <p:sp>
        <p:nvSpPr>
          <p:cNvPr id="3" name="Symbol zastępczy zawartości 2"/>
          <p:cNvSpPr>
            <a:spLocks noGrp="1"/>
          </p:cNvSpPr>
          <p:nvPr>
            <p:ph idx="1"/>
          </p:nvPr>
        </p:nvSpPr>
        <p:spPr>
          <a:xfrm>
            <a:off x="1507525" y="2641677"/>
            <a:ext cx="9842542" cy="3683357"/>
          </a:xfrm>
        </p:spPr>
        <p:txBody>
          <a:bodyPr>
            <a:normAutofit/>
          </a:bodyPr>
          <a:lstStyle/>
          <a:p>
            <a:pPr lvl="0">
              <a:buClr>
                <a:srgbClr val="4A66AC"/>
              </a:buClr>
            </a:pPr>
            <a:r>
              <a:rPr lang="pl-PL" b="1" dirty="0" smtClean="0">
                <a:solidFill>
                  <a:prstClr val="black">
                    <a:lumMod val="75000"/>
                    <a:lumOff val="25000"/>
                  </a:prstClr>
                </a:solidFill>
              </a:rPr>
              <a:t>WNIOSKODAWCA</a:t>
            </a:r>
            <a:r>
              <a:rPr lang="pl-PL" dirty="0" smtClean="0">
                <a:solidFill>
                  <a:prstClr val="black">
                    <a:lumMod val="75000"/>
                    <a:lumOff val="25000"/>
                  </a:prstClr>
                </a:solidFill>
              </a:rPr>
              <a:t>:</a:t>
            </a:r>
          </a:p>
          <a:p>
            <a:pPr marL="0" lvl="0" indent="0">
              <a:buClr>
                <a:srgbClr val="4A66AC"/>
              </a:buClr>
              <a:buNone/>
            </a:pPr>
            <a:r>
              <a:rPr lang="pl-PL" b="1" dirty="0">
                <a:solidFill>
                  <a:prstClr val="black">
                    <a:lumMod val="75000"/>
                    <a:lumOff val="25000"/>
                  </a:prstClr>
                </a:solidFill>
              </a:rPr>
              <a:t> </a:t>
            </a:r>
            <a:r>
              <a:rPr lang="pl-PL" b="1" dirty="0" smtClean="0">
                <a:solidFill>
                  <a:prstClr val="black">
                    <a:lumMod val="75000"/>
                    <a:lumOff val="25000"/>
                  </a:prstClr>
                </a:solidFill>
              </a:rPr>
              <a:t>    a)</a:t>
            </a:r>
            <a:r>
              <a:rPr lang="pl-PL" dirty="0" smtClean="0">
                <a:solidFill>
                  <a:prstClr val="black">
                    <a:lumMod val="75000"/>
                    <a:lumOff val="25000"/>
                  </a:prstClr>
                </a:solidFill>
              </a:rPr>
              <a:t> osoba </a:t>
            </a:r>
            <a:r>
              <a:rPr lang="pl-PL" dirty="0">
                <a:solidFill>
                  <a:prstClr val="black">
                    <a:lumMod val="75000"/>
                    <a:lumOff val="25000"/>
                  </a:prstClr>
                </a:solidFill>
              </a:rPr>
              <a:t>fizyczna, osoba prawna lub jednostka </a:t>
            </a:r>
            <a:r>
              <a:rPr lang="pl-PL" dirty="0" smtClean="0">
                <a:solidFill>
                  <a:prstClr val="black">
                    <a:lumMod val="75000"/>
                    <a:lumOff val="25000"/>
                  </a:prstClr>
                </a:solidFill>
              </a:rPr>
              <a:t>organizacyjna nieposiadająca  </a:t>
            </a:r>
          </a:p>
          <a:p>
            <a:pPr marL="0" lvl="0" indent="0">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osobowości </a:t>
            </a:r>
            <a:r>
              <a:rPr lang="pl-PL" dirty="0">
                <a:solidFill>
                  <a:prstClr val="black">
                    <a:lumMod val="75000"/>
                    <a:lumOff val="25000"/>
                  </a:prstClr>
                </a:solidFill>
              </a:rPr>
              <a:t>prawnej, przedsiębiorcy prowadzący działalność gospodarczą </a:t>
            </a:r>
            <a:r>
              <a:rPr lang="pl-PL" dirty="0" smtClean="0">
                <a:solidFill>
                  <a:prstClr val="black">
                    <a:lumMod val="75000"/>
                    <a:lumOff val="25000"/>
                  </a:prstClr>
                </a:solidFill>
              </a:rPr>
              <a:t>  </a:t>
            </a:r>
          </a:p>
          <a:p>
            <a:pPr marL="0" lvl="0" indent="0">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związaną </a:t>
            </a:r>
            <a:r>
              <a:rPr lang="pl-PL" dirty="0">
                <a:solidFill>
                  <a:prstClr val="black">
                    <a:lumMod val="75000"/>
                    <a:lumOff val="25000"/>
                  </a:prstClr>
                </a:solidFill>
              </a:rPr>
              <a:t>z rybactwem lub przetwórstwem produktów </a:t>
            </a:r>
            <a:r>
              <a:rPr lang="pl-PL" dirty="0" smtClean="0">
                <a:solidFill>
                  <a:prstClr val="black">
                    <a:lumMod val="75000"/>
                    <a:lumOff val="25000"/>
                  </a:prstClr>
                </a:solidFill>
              </a:rPr>
              <a:t>rybnych, działalnością  </a:t>
            </a:r>
          </a:p>
          <a:p>
            <a:pPr marL="0" lvl="0" indent="0">
              <a:buClr>
                <a:srgbClr val="4A66AC"/>
              </a:buClr>
              <a:buNone/>
            </a:pPr>
            <a:r>
              <a:rPr lang="pl-PL" dirty="0">
                <a:solidFill>
                  <a:prstClr val="black">
                    <a:lumMod val="75000"/>
                    <a:lumOff val="25000"/>
                  </a:prstClr>
                </a:solidFill>
              </a:rPr>
              <a:t> </a:t>
            </a:r>
            <a:r>
              <a:rPr lang="pl-PL" dirty="0" smtClean="0">
                <a:solidFill>
                  <a:prstClr val="black">
                    <a:lumMod val="75000"/>
                    <a:lumOff val="25000"/>
                  </a:prstClr>
                </a:solidFill>
              </a:rPr>
              <a:t>         gastronomiczną</a:t>
            </a:r>
          </a:p>
          <a:p>
            <a:pPr marL="0" lvl="0" indent="0">
              <a:buClr>
                <a:srgbClr val="4A66AC"/>
              </a:buClr>
              <a:buNone/>
            </a:pPr>
            <a:r>
              <a:rPr lang="pl-PL" b="1" dirty="0" smtClean="0">
                <a:solidFill>
                  <a:prstClr val="black">
                    <a:lumMod val="75000"/>
                    <a:lumOff val="25000"/>
                  </a:prstClr>
                </a:solidFill>
              </a:rPr>
              <a:t>      b</a:t>
            </a:r>
            <a:r>
              <a:rPr lang="pl-PL" dirty="0" smtClean="0">
                <a:solidFill>
                  <a:prstClr val="black">
                    <a:lumMod val="75000"/>
                    <a:lumOff val="25000"/>
                  </a:prstClr>
                </a:solidFill>
              </a:rPr>
              <a:t>) osoba fizyczna, która w dniu składania wniosku nie ukończyła 40 </a:t>
            </a:r>
            <a:r>
              <a:rPr lang="pl-PL" dirty="0" err="1" smtClean="0">
                <a:solidFill>
                  <a:prstClr val="black">
                    <a:lumMod val="75000"/>
                    <a:lumOff val="25000"/>
                  </a:prstClr>
                </a:solidFill>
              </a:rPr>
              <a:t>r.ż</a:t>
            </a:r>
            <a:endParaRPr lang="pl-PL" dirty="0">
              <a:solidFill>
                <a:prstClr val="black">
                  <a:lumMod val="75000"/>
                  <a:lumOff val="25000"/>
                </a:prstClr>
              </a:solidFill>
            </a:endParaRPr>
          </a:p>
          <a:p>
            <a:pPr lvl="0">
              <a:buClr>
                <a:srgbClr val="4A66AC"/>
              </a:buClr>
            </a:pPr>
            <a:r>
              <a:rPr lang="pl-PL" b="1" dirty="0">
                <a:solidFill>
                  <a:prstClr val="black">
                    <a:lumMod val="75000"/>
                    <a:lumOff val="25000"/>
                  </a:prstClr>
                </a:solidFill>
              </a:rPr>
              <a:t>DOFINANSOWANIE </a:t>
            </a:r>
            <a:r>
              <a:rPr lang="pl-PL" dirty="0">
                <a:solidFill>
                  <a:prstClr val="black">
                    <a:lumMod val="75000"/>
                    <a:lumOff val="25000"/>
                  </a:prstClr>
                </a:solidFill>
              </a:rPr>
              <a:t>– 50% kosztów </a:t>
            </a:r>
            <a:r>
              <a:rPr lang="pl-PL" dirty="0" smtClean="0">
                <a:solidFill>
                  <a:prstClr val="black">
                    <a:lumMod val="75000"/>
                    <a:lumOff val="25000"/>
                  </a:prstClr>
                </a:solidFill>
              </a:rPr>
              <a:t>kwalifikowanych</a:t>
            </a:r>
            <a:endParaRPr lang="pl-PL" dirty="0">
              <a:solidFill>
                <a:prstClr val="black">
                  <a:lumMod val="75000"/>
                  <a:lumOff val="25000"/>
                </a:prstClr>
              </a:solidFill>
            </a:endParaRPr>
          </a:p>
          <a:p>
            <a:pPr lvl="0">
              <a:buClr>
                <a:srgbClr val="4A66AC"/>
              </a:buClr>
            </a:pPr>
            <a:r>
              <a:rPr lang="pl-PL" b="1" dirty="0">
                <a:solidFill>
                  <a:prstClr val="black">
                    <a:lumMod val="75000"/>
                    <a:lumOff val="25000"/>
                  </a:prstClr>
                </a:solidFill>
              </a:rPr>
              <a:t>UTWORZENIE MIEJSCA PRACY </a:t>
            </a:r>
            <a:endParaRPr lang="pl-PL" b="1" dirty="0" smtClean="0">
              <a:solidFill>
                <a:prstClr val="black">
                  <a:lumMod val="75000"/>
                  <a:lumOff val="25000"/>
                </a:prstClr>
              </a:solidFill>
            </a:endParaRPr>
          </a:p>
          <a:p>
            <a:pPr lvl="0">
              <a:buClr>
                <a:srgbClr val="4A66AC"/>
              </a:buClr>
            </a:pPr>
            <a:r>
              <a:rPr lang="pl-PL" b="1" dirty="0" smtClean="0">
                <a:solidFill>
                  <a:prstClr val="black">
                    <a:lumMod val="75000"/>
                    <a:lumOff val="25000"/>
                  </a:prstClr>
                </a:solidFill>
              </a:rPr>
              <a:t>Na </a:t>
            </a:r>
            <a:r>
              <a:rPr lang="pl-PL" b="1" dirty="0">
                <a:solidFill>
                  <a:prstClr val="black">
                    <a:lumMod val="75000"/>
                    <a:lumOff val="25000"/>
                  </a:prstClr>
                </a:solidFill>
              </a:rPr>
              <a:t>co?</a:t>
            </a:r>
            <a:r>
              <a:rPr lang="pl-PL" dirty="0">
                <a:solidFill>
                  <a:prstClr val="black">
                    <a:lumMod val="75000"/>
                    <a:lumOff val="25000"/>
                  </a:prstClr>
                </a:solidFill>
              </a:rPr>
              <a:t>- </a:t>
            </a:r>
            <a:r>
              <a:rPr lang="pl-PL" dirty="0" smtClean="0">
                <a:solidFill>
                  <a:prstClr val="black">
                    <a:lumMod val="75000"/>
                    <a:lumOff val="25000"/>
                  </a:prstClr>
                </a:solidFill>
              </a:rPr>
              <a:t>utworzenie, rozwijanie punktów, lokali gastronomicznych, miejsca pracy</a:t>
            </a:r>
            <a:endParaRPr lang="pl-PL" dirty="0">
              <a:solidFill>
                <a:prstClr val="black">
                  <a:lumMod val="75000"/>
                  <a:lumOff val="25000"/>
                </a:prstClr>
              </a:solidFill>
            </a:endParaRPr>
          </a:p>
          <a:p>
            <a:endParaRPr lang="pl-PL" dirty="0"/>
          </a:p>
        </p:txBody>
      </p:sp>
    </p:spTree>
    <p:extLst>
      <p:ext uri="{BB962C8B-B14F-4D97-AF65-F5344CB8AC3E}">
        <p14:creationId xmlns:p14="http://schemas.microsoft.com/office/powerpoint/2010/main" xmlns="" val="2723199823"/>
      </p:ext>
    </p:extLst>
  </p:cSld>
  <p:clrMapOvr>
    <a:masterClrMapping/>
  </p:clrMapOvr>
</p:sld>
</file>

<file path=ppt/theme/theme1.xml><?xml version="1.0" encoding="utf-8"?>
<a:theme xmlns:a="http://schemas.openxmlformats.org/drawingml/2006/main" name="HDOfficeLightV0">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Smuga">
  <a:themeElements>
    <a:clrScheme name="Ciepły niebiesk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muga">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TM02900743[[fn=Organiczny]]</Template>
  <TotalTime>516</TotalTime>
  <Words>5411</Words>
  <Application>Microsoft Office PowerPoint</Application>
  <PresentationFormat>Niestandardowy</PresentationFormat>
  <Paragraphs>373</Paragraphs>
  <Slides>53</Slides>
  <Notes>0</Notes>
  <HiddenSlides>0</HiddenSlides>
  <MMClips>0</MMClips>
  <ScaleCrop>false</ScaleCrop>
  <HeadingPairs>
    <vt:vector size="4" baseType="variant">
      <vt:variant>
        <vt:lpstr>Motyw</vt:lpstr>
      </vt:variant>
      <vt:variant>
        <vt:i4>2</vt:i4>
      </vt:variant>
      <vt:variant>
        <vt:lpstr>Tytuły slajdów</vt:lpstr>
      </vt:variant>
      <vt:variant>
        <vt:i4>53</vt:i4>
      </vt:variant>
    </vt:vector>
  </HeadingPairs>
  <TitlesOfParts>
    <vt:vector size="55" baseType="lpstr">
      <vt:lpstr>HDOfficeLightV0</vt:lpstr>
      <vt:lpstr>Smuga</vt:lpstr>
      <vt:lpstr>Wniosek o dofinansowanie  Priorytet 4 PO „Rybactwo i Morze” 2014-2020 </vt:lpstr>
      <vt:lpstr>Slajd 2</vt:lpstr>
      <vt:lpstr>Slajd 3</vt:lpstr>
      <vt:lpstr>Slajd 4</vt:lpstr>
      <vt:lpstr>Slajd 5</vt:lpstr>
      <vt:lpstr>Przedsięwzięcie 1.1.1  Rozwój sieci sprzedaży produktów lokalnych (krótkich łańcuchów żywnościowych) oraz akcje promujące spożycie ryb pochodzących z miejscowych połowów - w ramach zakresu, o którym mowa w §4 pkt 1 lit a rozporządzenia o wdrażaniu LSR </vt:lpstr>
      <vt:lpstr>§4 pkt 1 lit a rozporządzenia o wdrażaniu LSR  podnoszenie wartości produktów sektora rybołówstwa i akwakultury przez tworzenie lub rozwijanie łańcucha dostaw, obejmujący działalność związaną z produkcją, przetwarzaniem i obrotem produktami sektora rybołówstwa i akwakultury </vt:lpstr>
      <vt:lpstr>1.1.2 Ryba z miejscowych połowów w menu lokalnej gastronomii-w ramach zakresu, o którym mowa w §4 pkt 1 lit. a i b rozporządzenia o wdrażaniu LSR</vt:lpstr>
      <vt:lpstr>§4 pkt 1 lit. a i b rozporządzenia o wdrażaniu LSR  a) podnoszenie wartości produktów sektora rybołówstwa i akwakultury przez tworzenie lub rozwijanie łańcucha dostaw, obejmujący działalność związaną z produkcją, przetwarzaniem i obrotem produktami sektora rybołówstwa i akwakultury, b) wspieranie przedsiębiorczości lub innowacyjności młodych ludzi w łańcuchu dostaw, o którym mowa w lit. a </vt:lpstr>
      <vt:lpstr>1.2.1 Rozwój prowadzonej działalności gospodarczej wykorzystującej wodny potencjał obszaru LSR- w ramach zakresu, o którym mowa w §5 pkt 1 lit. a rozporządzenia o wdrażaniu LSR</vt:lpstr>
      <vt:lpstr>§5 pkt 1 lit. a rozporządzenia o wdrażaniu LSR  różnicowanie działalności lub dywersyfikacja zatrudnienia osób wykonujących pracę związaną z sektorem rybołówstwa i akwakultury przez tworzenie lub utrzymanie miejsc pracy niezwiązanych z podstawową działalnością rybacką</vt:lpstr>
      <vt:lpstr>1.2.2 Rybackie star-upy. Podejmowanie przez rybaków działalności gospodarczej niezwiązanej bezpośrednio z rybołówstwem lub przetwórstwem ryb – w ramach zakresu, o którym mowa w §5 pkt 1 lit. b rozporządzenia o wdrażaniu LSR</vt:lpstr>
      <vt:lpstr>§5 pkt 1 lit. b rozporządzenia o wdrażaniu LSR  podejmowanie, wykonywanie lub rozwijanie działalności gospodarczej służącej rozwojowi obszarów rybackich i obszarów akwakultury</vt:lpstr>
      <vt:lpstr>2.1.1 Czyste wody na obszarze objętym LSR– w ramach zakresu, o którym mowa w §6 pkt 1 lit. c, d,  e rozporządzenia o wdrażaniu LSR</vt:lpstr>
      <vt:lpstr>§6 pkt 1 lit. c, d,  e rozporządzenia o wdrażaniu LSR  c) odtwarzanie pierwotnego stanu środowiska wodnego przez renaturyzację zbiorników wodnych i terenów przyległych do tych zbiorników, w przypadku jego zniszczenia w wyniku procesu eutrofinazji wód publicznych,  d) ochrona obszarów będących formami ochrony przyrody przez regulowanie ruchu turystycznego na obszarach cennych przyrodniczo,  e) podejmowanie działań na rzecz ograniczenia negatywnych skutków zmian klimatycznych, tworzenie i rozwijanie instalacji odnawialnych źródeł energii, w rozumieniu przepisów o odnawialnych źródłach energii </vt:lpstr>
      <vt:lpstr>2.1.3 Walka z kłusownictwem i zanieczyszczeniami morza, rzek i jezior– w ramach zakresu, o którym mowa w §6 pkt 1 lit. a rozporządzenia o wdrażaniu LSR</vt:lpstr>
      <vt:lpstr>§6 pkt 1 lit. a rozporządzenia o wdrażaniu LSR  a) wspieranie atutów środowiska wodnego na obszarach rybackich i obszarach akwakultury przez przeciwdziałanie kłusownictwu</vt:lpstr>
      <vt:lpstr>3.1.1 Tworzenie i modernizacja publicznie dostępnych miejsc rekreacji i wypoczynku – w ramach zakresu, o którym mowa w §7 pkt 1 lit. a rozporządzenia o wdrażaniu LSR </vt:lpstr>
      <vt:lpstr>§7 pkt 1 lit. a rozporządzenia o wdrażaniu LSR   a) tworzenie, rozwój oraz wyposażenie infrastruktury turystycznej i rekreacyjnej, przeznaczonej na użytek publiczny, historycznie lub terytorialnie związanej z działalnością rybacką</vt:lpstr>
      <vt:lpstr>3.2.1 Tworzenie lub rozwój muzeów, skansenów, miejsc pamięci i innych tego rodzaju obiektów związanych w szczególności z historią i tradycjami sektora rybackiego na obszarze objętym LSR – w ramach zakresu, o którym mowa w §7 pkt 1 lit. a i b rozporządzenia o wdrażaniu LSR</vt:lpstr>
      <vt:lpstr>§7 pkt 1 lit. a i b rozporządzenia o wdrażaniu LSR a) tworzenie, rozwój oraz wyposażenie infrastruktury turystycznej i rekreacyjnej, przeznaczonej na użytek publiczny, historycznie lub terytorialnie związanej z działalnością rybacką,  b)promowanie, zachowanie lub upowszechnianie dziedzictwa kulturowego rybołówstwa i akwakultury oraz morskiego dziedzictwa kulturowego</vt:lpstr>
      <vt:lpstr>3.2.2 Inicjatywy związane z promocją obszaru, jego historii i tradycji, niezwiązane z tworzeniem lub rozwojem muzeów, skansenów, miejsc pamięci albo innych tego rodzaju obiektów – w ramach zakresu, o którym mowa w §7 pkt 1 lit. b rozporządzenia o wdrażaniu LSR</vt:lpstr>
      <vt:lpstr>§7 pkt 1 lit. b rozporządzenia o wdrażaniu LSR  b)promowanie, zachowanie lub upowszechnianie dziedzictwa kulturowego rybołówstwa i akwakultury oraz morskiego dziedzictwa kulturowego</vt:lpstr>
      <vt:lpstr> Koszty kwalifikowalne</vt:lpstr>
      <vt:lpstr>Slajd 25</vt:lpstr>
      <vt:lpstr>Slajd 26</vt:lpstr>
      <vt:lpstr>Wymóg konieczny</vt:lpstr>
      <vt:lpstr>Slajd 28</vt:lpstr>
      <vt:lpstr>Slajd 29</vt:lpstr>
      <vt:lpstr>Slajd 30</vt:lpstr>
      <vt:lpstr>Slajd 31</vt:lpstr>
      <vt:lpstr>PRZYDATNE LINKI </vt:lpstr>
      <vt:lpstr>Slajd 33</vt:lpstr>
      <vt:lpstr>Slajd 34</vt:lpstr>
      <vt:lpstr>UTRZYMANIE MIEJSCA(C) PRACY/PODJĘCIE DZIAŁALNOŚCI GOSPODARCZEJ</vt:lpstr>
      <vt:lpstr>Warunek utworzenia miejsca pracy uznaje się za spełniony, jeśli zatrudnienie: </vt:lpstr>
      <vt:lpstr>Slajd 37</vt:lpstr>
      <vt:lpstr>Slajd 38</vt:lpstr>
      <vt:lpstr>Slajd 39</vt:lpstr>
      <vt:lpstr>Slajd 40</vt:lpstr>
      <vt:lpstr>Slajd 41</vt:lpstr>
      <vt:lpstr>Slajd 42</vt:lpstr>
      <vt:lpstr>Slajd 43</vt:lpstr>
      <vt:lpstr>Slajd 44</vt:lpstr>
      <vt:lpstr>Slajd 45</vt:lpstr>
      <vt:lpstr>Slajd 46</vt:lpstr>
      <vt:lpstr>Slajd 47</vt:lpstr>
      <vt:lpstr>Slajd 48</vt:lpstr>
      <vt:lpstr>Slajd 49</vt:lpstr>
      <vt:lpstr>Slajd 50</vt:lpstr>
      <vt:lpstr>Slajd 51</vt:lpstr>
      <vt:lpstr>Slajd 52</vt:lpstr>
      <vt:lpstr>Slajd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Wniosek o dofinansowanie  Priorytet 4 PO „Rybactwo i Morze” 2014-2020</dc:title>
  <dc:creator>Beata Mieszkowska</dc:creator>
  <cp:lastModifiedBy>User</cp:lastModifiedBy>
  <cp:revision>81</cp:revision>
  <dcterms:created xsi:type="dcterms:W3CDTF">2017-12-02T20:49:14Z</dcterms:created>
  <dcterms:modified xsi:type="dcterms:W3CDTF">2017-12-11T12:43:22Z</dcterms:modified>
</cp:coreProperties>
</file>