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72" r:id="rId3"/>
    <p:sldId id="270" r:id="rId4"/>
    <p:sldId id="271" r:id="rId5"/>
    <p:sldId id="268" r:id="rId6"/>
    <p:sldId id="256" r:id="rId7"/>
    <p:sldId id="259" r:id="rId8"/>
    <p:sldId id="273" r:id="rId9"/>
    <p:sldId id="260" r:id="rId10"/>
    <p:sldId id="274" r:id="rId11"/>
    <p:sldId id="275" r:id="rId12"/>
    <p:sldId id="276" r:id="rId13"/>
    <p:sldId id="279" r:id="rId14"/>
    <p:sldId id="278" r:id="rId15"/>
    <p:sldId id="277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06615-EBE4-42D7-8409-E71406AFCB46}" type="datetimeFigureOut">
              <a:rPr lang="pl-PL" smtClean="0"/>
              <a:pPr/>
              <a:t>2014-09-25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7A806-6FC1-4459-B60F-D4C040FD567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3814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577-C077-4AAD-B1C3-89DACEF8B84E}" type="datetimeFigureOut">
              <a:rPr lang="pl-PL" smtClean="0"/>
              <a:pPr/>
              <a:t>2014-09-25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8FD1-A9C0-4119-A571-00244C8609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577-C077-4AAD-B1C3-89DACEF8B84E}" type="datetimeFigureOut">
              <a:rPr lang="pl-PL" smtClean="0"/>
              <a:pPr/>
              <a:t>2014-09-25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8FD1-A9C0-4119-A571-00244C8609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577-C077-4AAD-B1C3-89DACEF8B84E}" type="datetimeFigureOut">
              <a:rPr lang="pl-PL" smtClean="0"/>
              <a:pPr/>
              <a:t>2014-09-25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8FD1-A9C0-4119-A571-00244C8609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577-C077-4AAD-B1C3-89DACEF8B84E}" type="datetimeFigureOut">
              <a:rPr lang="pl-PL" smtClean="0"/>
              <a:pPr/>
              <a:t>2014-09-25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8FD1-A9C0-4119-A571-00244C8609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577-C077-4AAD-B1C3-89DACEF8B84E}" type="datetimeFigureOut">
              <a:rPr lang="pl-PL" smtClean="0"/>
              <a:pPr/>
              <a:t>2014-09-25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8FD1-A9C0-4119-A571-00244C8609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577-C077-4AAD-B1C3-89DACEF8B84E}" type="datetimeFigureOut">
              <a:rPr lang="pl-PL" smtClean="0"/>
              <a:pPr/>
              <a:t>2014-09-25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8FD1-A9C0-4119-A571-00244C8609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577-C077-4AAD-B1C3-89DACEF8B84E}" type="datetimeFigureOut">
              <a:rPr lang="pl-PL" smtClean="0"/>
              <a:pPr/>
              <a:t>2014-09-25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8FD1-A9C0-4119-A571-00244C8609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577-C077-4AAD-B1C3-89DACEF8B84E}" type="datetimeFigureOut">
              <a:rPr lang="pl-PL" smtClean="0"/>
              <a:pPr/>
              <a:t>2014-09-25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8FD1-A9C0-4119-A571-00244C8609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577-C077-4AAD-B1C3-89DACEF8B84E}" type="datetimeFigureOut">
              <a:rPr lang="pl-PL" smtClean="0"/>
              <a:pPr/>
              <a:t>2014-09-25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8FD1-A9C0-4119-A571-00244C8609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577-C077-4AAD-B1C3-89DACEF8B84E}" type="datetimeFigureOut">
              <a:rPr lang="pl-PL" smtClean="0"/>
              <a:pPr/>
              <a:t>2014-09-25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8FD1-A9C0-4119-A571-00244C8609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5577-C077-4AAD-B1C3-89DACEF8B84E}" type="datetimeFigureOut">
              <a:rPr lang="pl-PL" smtClean="0"/>
              <a:pPr/>
              <a:t>2014-09-25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8FD1-A9C0-4119-A571-00244C8609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05577-C077-4AAD-B1C3-89DACEF8B84E}" type="datetimeFigureOut">
              <a:rPr lang="pl-PL" smtClean="0"/>
              <a:pPr/>
              <a:t>2014-09-25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28FD1-A9C0-4119-A571-00244C86097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611560" y="188640"/>
            <a:ext cx="7848872" cy="639762"/>
            <a:chOff x="611560" y="188640"/>
            <a:chExt cx="7848872" cy="639762"/>
          </a:xfrm>
        </p:grpSpPr>
        <p:pic>
          <p:nvPicPr>
            <p:cNvPr id="3" name="Picture 3" descr="C:\Users\ANiDA\Desktop\pois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1560" y="188640"/>
              <a:ext cx="2239969" cy="63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4" descr="C:\Users\ANiDA\Desktop\ue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311233" y="275644"/>
              <a:ext cx="2149199" cy="552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Obraz 6" descr="100_09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259632" y="3789040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„Ochrona brzegów morskich </a:t>
            </a:r>
          </a:p>
          <a:p>
            <a:pPr algn="ctr"/>
            <a:r>
              <a:rPr lang="pl-PL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Pobrzeża Koszalińskiego”</a:t>
            </a:r>
            <a:endParaRPr lang="pl-PL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611560" y="188640"/>
            <a:ext cx="7848872" cy="639762"/>
            <a:chOff x="611560" y="188640"/>
            <a:chExt cx="7848872" cy="639762"/>
          </a:xfrm>
        </p:grpSpPr>
        <p:pic>
          <p:nvPicPr>
            <p:cNvPr id="5" name="Picture 3" descr="C:\Users\ANiDA\Desktop\pois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1560" y="188640"/>
              <a:ext cx="2239969" cy="63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C:\Users\ANiDA\Desktop\ue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311233" y="275644"/>
              <a:ext cx="2149199" cy="552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Obraz 9" descr="100_09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67544" y="1196752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i="1" dirty="0" smtClean="0">
                <a:solidFill>
                  <a:srgbClr val="FF0000"/>
                </a:solidFill>
              </a:rPr>
              <a:t>Nadzór Inwestorski dla zadań I – V</a:t>
            </a:r>
          </a:p>
          <a:p>
            <a:r>
              <a:rPr lang="pl-PL" sz="4000" b="1" i="1" dirty="0" smtClean="0">
                <a:solidFill>
                  <a:srgbClr val="FF0000"/>
                </a:solidFill>
              </a:rPr>
              <a:t>P.U.I. „EKO-INWEST” S.A. ze Szczecina</a:t>
            </a:r>
          </a:p>
          <a:p>
            <a:r>
              <a:rPr lang="pl-PL" sz="4000" b="1" i="1" dirty="0" smtClean="0">
                <a:solidFill>
                  <a:srgbClr val="FF0000"/>
                </a:solidFill>
              </a:rPr>
              <a:t>Wartość kontraktu: 596 550,00 zł</a:t>
            </a:r>
          </a:p>
          <a:p>
            <a:endParaRPr lang="pl-PL" sz="4000" b="1" i="1" dirty="0">
              <a:solidFill>
                <a:srgbClr val="FF0000"/>
              </a:solidFill>
            </a:endParaRPr>
          </a:p>
          <a:p>
            <a:r>
              <a:rPr lang="pl-PL" sz="4000" b="1" i="1" dirty="0" smtClean="0">
                <a:solidFill>
                  <a:srgbClr val="FF0000"/>
                </a:solidFill>
              </a:rPr>
              <a:t>Zadanie I: Budowa opaski brzegowej narzutowej w miejscowości Chłopy”</a:t>
            </a:r>
          </a:p>
          <a:p>
            <a:r>
              <a:rPr lang="pl-PL" sz="4000" b="1" i="1" dirty="0" smtClean="0">
                <a:solidFill>
                  <a:srgbClr val="FF0000"/>
                </a:solidFill>
              </a:rPr>
              <a:t>Przedsiębiorstwo Budownictwa Ogólnego Sp. z o.o. ze Słupska</a:t>
            </a:r>
            <a:r>
              <a:rPr lang="pl-PL" sz="4000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pl-PL" sz="4000" b="1" i="1" dirty="0" smtClean="0">
                <a:solidFill>
                  <a:srgbClr val="FF0000"/>
                </a:solidFill>
              </a:rPr>
              <a:t>Wartość kontraktu: 3 192 321,59 zł</a:t>
            </a:r>
            <a:endParaRPr lang="pl-PL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5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611560" y="188640"/>
            <a:ext cx="7848872" cy="639762"/>
            <a:chOff x="611560" y="188640"/>
            <a:chExt cx="7848872" cy="639762"/>
          </a:xfrm>
        </p:grpSpPr>
        <p:pic>
          <p:nvPicPr>
            <p:cNvPr id="5" name="Picture 3" descr="C:\Users\ANiDA\Desktop\pois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1560" y="188640"/>
              <a:ext cx="2239969" cy="63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C:\Users\ANiDA\Desktop\ue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311233" y="275644"/>
              <a:ext cx="2149199" cy="552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Obraz 9" descr="100_09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79512" y="2132856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i="1" dirty="0">
                <a:solidFill>
                  <a:srgbClr val="FF0000"/>
                </a:solidFill>
              </a:rPr>
              <a:t>Zadanie </a:t>
            </a:r>
            <a:r>
              <a:rPr lang="pl-PL" sz="4000" b="1" i="1" dirty="0" smtClean="0">
                <a:solidFill>
                  <a:srgbClr val="FF0000"/>
                </a:solidFill>
              </a:rPr>
              <a:t>II: „Budowa zespołu ostróg zabezpieczających brzeg morski w Dźwirzynie i Ustroniu Morskim”</a:t>
            </a:r>
          </a:p>
          <a:p>
            <a:r>
              <a:rPr lang="pl-PL" sz="4000" b="1" i="1" dirty="0" smtClean="0">
                <a:solidFill>
                  <a:srgbClr val="FF0000"/>
                </a:solidFill>
              </a:rPr>
              <a:t>P.H.U. „HYDROBUD” Adam Dzik z Ustronia Morskiego.</a:t>
            </a:r>
          </a:p>
          <a:p>
            <a:r>
              <a:rPr lang="pl-PL" sz="4000" b="1" i="1" dirty="0" smtClean="0">
                <a:solidFill>
                  <a:srgbClr val="FF0000"/>
                </a:solidFill>
              </a:rPr>
              <a:t>Wartość kontraktu: 8 189 720,72 zł</a:t>
            </a:r>
          </a:p>
        </p:txBody>
      </p:sp>
    </p:spTree>
    <p:extLst>
      <p:ext uri="{BB962C8B-B14F-4D97-AF65-F5344CB8AC3E}">
        <p14:creationId xmlns:p14="http://schemas.microsoft.com/office/powerpoint/2010/main" val="55307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611560" y="188640"/>
            <a:ext cx="7848872" cy="639762"/>
            <a:chOff x="611560" y="188640"/>
            <a:chExt cx="7848872" cy="639762"/>
          </a:xfrm>
        </p:grpSpPr>
        <p:pic>
          <p:nvPicPr>
            <p:cNvPr id="5" name="Picture 3" descr="C:\Users\ANiDA\Desktop\pois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1560" y="188640"/>
              <a:ext cx="2239969" cy="63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C:\Users\ANiDA\Desktop\ue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311233" y="275644"/>
              <a:ext cx="2149199" cy="552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Obraz 9" descr="100_09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0" y="2132856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i="1" dirty="0">
                <a:solidFill>
                  <a:srgbClr val="FF0000"/>
                </a:solidFill>
              </a:rPr>
              <a:t>Zadanie </a:t>
            </a:r>
            <a:r>
              <a:rPr lang="pl-PL" sz="4000" b="1" i="1" dirty="0" smtClean="0">
                <a:solidFill>
                  <a:srgbClr val="FF0000"/>
                </a:solidFill>
              </a:rPr>
              <a:t>III: „Przebudowa i rozbudowa zespołu ostróg w Dźwirzynie i Jarosławcu”</a:t>
            </a:r>
          </a:p>
          <a:p>
            <a:r>
              <a:rPr lang="pl-PL" sz="4000" b="1" i="1" dirty="0" smtClean="0">
                <a:solidFill>
                  <a:srgbClr val="FF0000"/>
                </a:solidFill>
              </a:rPr>
              <a:t>P.H.U. „HYDROBUD” Adam Dzik z Ustronia Morskiego.</a:t>
            </a:r>
          </a:p>
          <a:p>
            <a:r>
              <a:rPr lang="pl-PL" sz="4000" b="1" i="1" dirty="0" smtClean="0">
                <a:solidFill>
                  <a:srgbClr val="FF0000"/>
                </a:solidFill>
              </a:rPr>
              <a:t>Wartość kontraktu: 4 686 300,00 zł</a:t>
            </a:r>
          </a:p>
        </p:txBody>
      </p:sp>
    </p:spTree>
    <p:extLst>
      <p:ext uri="{BB962C8B-B14F-4D97-AF65-F5344CB8AC3E}">
        <p14:creationId xmlns:p14="http://schemas.microsoft.com/office/powerpoint/2010/main" val="172378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611560" y="188640"/>
            <a:ext cx="7848872" cy="639762"/>
            <a:chOff x="611560" y="188640"/>
            <a:chExt cx="7848872" cy="639762"/>
          </a:xfrm>
        </p:grpSpPr>
        <p:pic>
          <p:nvPicPr>
            <p:cNvPr id="5" name="Picture 3" descr="C:\Users\ANiDA\Desktop\pois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1560" y="188640"/>
              <a:ext cx="2239969" cy="63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C:\Users\ANiDA\Desktop\ue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311233" y="275644"/>
              <a:ext cx="2149199" cy="552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Obraz 9" descr="100_09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0" y="994227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i="1" dirty="0">
                <a:solidFill>
                  <a:srgbClr val="FF0000"/>
                </a:solidFill>
              </a:rPr>
              <a:t>Zadanie </a:t>
            </a:r>
            <a:r>
              <a:rPr lang="pl-PL" sz="4000" b="1" i="1" dirty="0" smtClean="0">
                <a:solidFill>
                  <a:srgbClr val="FF0000"/>
                </a:solidFill>
              </a:rPr>
              <a:t>IV: „Budowa falochronu osłonowego na przetoce jeziora Jamno”</a:t>
            </a:r>
          </a:p>
          <a:p>
            <a:r>
              <a:rPr lang="pl-PL" sz="4000" b="1" i="1" dirty="0" err="1" smtClean="0">
                <a:solidFill>
                  <a:srgbClr val="FF0000"/>
                </a:solidFill>
              </a:rPr>
              <a:t>Strabag</a:t>
            </a:r>
            <a:r>
              <a:rPr lang="pl-PL" sz="4000" b="1" i="1" dirty="0" smtClean="0">
                <a:solidFill>
                  <a:srgbClr val="FF0000"/>
                </a:solidFill>
              </a:rPr>
              <a:t> Sp. z o.o. z Pruszkowa</a:t>
            </a:r>
          </a:p>
          <a:p>
            <a:r>
              <a:rPr lang="pl-PL" sz="4000" b="1" i="1" dirty="0" smtClean="0">
                <a:solidFill>
                  <a:srgbClr val="FF0000"/>
                </a:solidFill>
              </a:rPr>
              <a:t>Wartość kontraktu: 17 744 238,30 zł</a:t>
            </a:r>
          </a:p>
          <a:p>
            <a:endParaRPr lang="pl-PL" sz="4000" b="1" i="1" dirty="0">
              <a:solidFill>
                <a:srgbClr val="FF0000"/>
              </a:solidFill>
            </a:endParaRPr>
          </a:p>
          <a:p>
            <a:r>
              <a:rPr lang="pl-PL" sz="4000" b="1" i="1" dirty="0" smtClean="0">
                <a:solidFill>
                  <a:srgbClr val="FF0000"/>
                </a:solidFill>
              </a:rPr>
              <a:t>Zadanie V: „Budowa opaski brzegowej narzutowej na przetoce Jeziora Jamno”</a:t>
            </a:r>
          </a:p>
          <a:p>
            <a:r>
              <a:rPr lang="pl-PL" sz="4000" b="1" i="1" dirty="0" err="1" smtClean="0">
                <a:solidFill>
                  <a:srgbClr val="FF0000"/>
                </a:solidFill>
              </a:rPr>
              <a:t>Strabag</a:t>
            </a:r>
            <a:r>
              <a:rPr lang="pl-PL" sz="4000" b="1" i="1" dirty="0" smtClean="0">
                <a:solidFill>
                  <a:srgbClr val="FF0000"/>
                </a:solidFill>
              </a:rPr>
              <a:t> Sp. z o.o. z Pruszkowa</a:t>
            </a:r>
          </a:p>
          <a:p>
            <a:r>
              <a:rPr lang="pl-PL" sz="4000" b="1" i="1" dirty="0" smtClean="0">
                <a:solidFill>
                  <a:srgbClr val="FF0000"/>
                </a:solidFill>
              </a:rPr>
              <a:t>Wartość kontraktu: 4 672 923,75 zł</a:t>
            </a:r>
          </a:p>
        </p:txBody>
      </p:sp>
    </p:spTree>
    <p:extLst>
      <p:ext uri="{BB962C8B-B14F-4D97-AF65-F5344CB8AC3E}">
        <p14:creationId xmlns:p14="http://schemas.microsoft.com/office/powerpoint/2010/main" val="354090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611560" y="188640"/>
            <a:ext cx="7848872" cy="639762"/>
            <a:chOff x="611560" y="188640"/>
            <a:chExt cx="7848872" cy="639762"/>
          </a:xfrm>
        </p:grpSpPr>
        <p:pic>
          <p:nvPicPr>
            <p:cNvPr id="5" name="Picture 3" descr="C:\Users\ANiDA\Desktop\pois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1560" y="188640"/>
              <a:ext cx="2239969" cy="63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C:\Users\ANiDA\Desktop\ue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311233" y="275644"/>
              <a:ext cx="2149199" cy="552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Obraz 9" descr="100_09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0" y="994227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i="1" dirty="0">
                <a:solidFill>
                  <a:srgbClr val="FF0000"/>
                </a:solidFill>
              </a:rPr>
              <a:t>Zadanie </a:t>
            </a:r>
            <a:r>
              <a:rPr lang="pl-PL" sz="4000" b="1" i="1" dirty="0" smtClean="0">
                <a:solidFill>
                  <a:srgbClr val="FF0000"/>
                </a:solidFill>
              </a:rPr>
              <a:t>VI</a:t>
            </a:r>
            <a:r>
              <a:rPr lang="pl-PL" sz="4000" b="1" i="1" dirty="0">
                <a:solidFill>
                  <a:srgbClr val="FF0000"/>
                </a:solidFill>
              </a:rPr>
              <a:t>: „</a:t>
            </a:r>
            <a:r>
              <a:rPr lang="pl-PL" sz="4000" b="1" i="1" dirty="0" smtClean="0">
                <a:solidFill>
                  <a:srgbClr val="FF0000"/>
                </a:solidFill>
              </a:rPr>
              <a:t>Budowa </a:t>
            </a:r>
            <a:r>
              <a:rPr lang="pl-PL" sz="4000" b="1" i="1" dirty="0">
                <a:solidFill>
                  <a:srgbClr val="FF0000"/>
                </a:solidFill>
              </a:rPr>
              <a:t>falochronów brzegowych w Jarosławcu”</a:t>
            </a:r>
            <a:endParaRPr lang="pl-PL" sz="4000" b="1" i="1" dirty="0" smtClean="0">
              <a:solidFill>
                <a:srgbClr val="FF0000"/>
              </a:solidFill>
            </a:endParaRPr>
          </a:p>
          <a:p>
            <a:r>
              <a:rPr lang="pl-PL" sz="4000" b="1" i="1" dirty="0" smtClean="0">
                <a:solidFill>
                  <a:srgbClr val="FF0000"/>
                </a:solidFill>
              </a:rPr>
              <a:t>Zadanie VII</a:t>
            </a:r>
            <a:r>
              <a:rPr lang="pl-PL" sz="4000" b="1" i="1" dirty="0">
                <a:solidFill>
                  <a:srgbClr val="FF0000"/>
                </a:solidFill>
              </a:rPr>
              <a:t>: „</a:t>
            </a:r>
            <a:r>
              <a:rPr lang="pl-PL" sz="4000" b="1" i="1" dirty="0" smtClean="0">
                <a:solidFill>
                  <a:srgbClr val="FF0000"/>
                </a:solidFill>
              </a:rPr>
              <a:t>Stabilizacja drenażowa </a:t>
            </a:r>
            <a:r>
              <a:rPr lang="pl-PL" sz="4000" b="1" i="1" dirty="0">
                <a:solidFill>
                  <a:srgbClr val="FF0000"/>
                </a:solidFill>
              </a:rPr>
              <a:t>klifu w Jarosławcu”</a:t>
            </a:r>
            <a:endParaRPr lang="pl-PL" sz="4000" b="1" i="1" dirty="0" smtClean="0">
              <a:solidFill>
                <a:srgbClr val="FF0000"/>
              </a:solidFill>
            </a:endParaRPr>
          </a:p>
          <a:p>
            <a:endParaRPr lang="pl-PL" sz="4000" b="1" i="1" dirty="0" smtClean="0">
              <a:solidFill>
                <a:srgbClr val="FF0000"/>
              </a:solidFill>
            </a:endParaRPr>
          </a:p>
          <a:p>
            <a:r>
              <a:rPr lang="pl-PL" sz="4000" b="1" i="1" dirty="0" smtClean="0">
                <a:solidFill>
                  <a:srgbClr val="FF0000"/>
                </a:solidFill>
              </a:rPr>
              <a:t>Nadzór Inwestorski dla Zadań VI – VII</a:t>
            </a:r>
          </a:p>
          <a:p>
            <a:endParaRPr lang="pl-PL" sz="4000" b="1" i="1" dirty="0" smtClean="0">
              <a:solidFill>
                <a:srgbClr val="FF0000"/>
              </a:solidFill>
            </a:endParaRPr>
          </a:p>
          <a:p>
            <a:r>
              <a:rPr lang="pl-PL" sz="4000" b="1" i="1" dirty="0" smtClean="0">
                <a:solidFill>
                  <a:srgbClr val="FF0000"/>
                </a:solidFill>
              </a:rPr>
              <a:t>Trwają jeszcze procedury przetargowe!</a:t>
            </a:r>
            <a:endParaRPr lang="pl-PL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4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611560" y="188640"/>
            <a:ext cx="7848872" cy="639762"/>
            <a:chOff x="611560" y="188640"/>
            <a:chExt cx="7848872" cy="639762"/>
          </a:xfrm>
        </p:grpSpPr>
        <p:pic>
          <p:nvPicPr>
            <p:cNvPr id="5" name="Picture 3" descr="C:\Users\ANiDA\Desktop\pois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1560" y="188640"/>
              <a:ext cx="2239969" cy="63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C:\Users\ANiDA\Desktop\ue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311233" y="275644"/>
              <a:ext cx="2149199" cy="552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Obraz 9" descr="100_09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483768" y="371703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i="1" dirty="0" smtClean="0">
                <a:solidFill>
                  <a:srgbClr val="FF0000"/>
                </a:solidFill>
              </a:rPr>
              <a:t>Dziękuję za uwagę!</a:t>
            </a:r>
            <a:endParaRPr lang="pl-PL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7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611560" y="188640"/>
            <a:ext cx="7848872" cy="639762"/>
            <a:chOff x="611560" y="188640"/>
            <a:chExt cx="7848872" cy="639762"/>
          </a:xfrm>
        </p:grpSpPr>
        <p:pic>
          <p:nvPicPr>
            <p:cNvPr id="3" name="Picture 3" descr="C:\Users\ANiDA\Desktop\pois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1560" y="188640"/>
              <a:ext cx="2239969" cy="63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4" descr="C:\Users\ANiDA\Desktop\ue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311233" y="275644"/>
              <a:ext cx="2149199" cy="552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Obraz 6" descr="100_09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611560" y="1002773"/>
            <a:ext cx="7615902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Beneficjent: </a:t>
            </a:r>
          </a:p>
          <a:p>
            <a:pPr algn="ctr">
              <a:spcAft>
                <a:spcPts val="1800"/>
              </a:spcAft>
            </a:pPr>
            <a:r>
              <a:rPr lang="pl-PL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l-PL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rząd Morski w Słupsku</a:t>
            </a:r>
          </a:p>
          <a:p>
            <a:pPr algn="ctr"/>
            <a:r>
              <a:rPr lang="pl-PL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Instytucja </a:t>
            </a:r>
            <a:r>
              <a:rPr lang="pl-PL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Wdrażająca: </a:t>
            </a:r>
          </a:p>
          <a:p>
            <a:pPr algn="ctr">
              <a:spcAft>
                <a:spcPts val="1800"/>
              </a:spcAft>
            </a:pPr>
            <a:r>
              <a:rPr lang="pl-PL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WFOŚiGW</a:t>
            </a:r>
            <a:r>
              <a:rPr lang="pl-PL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</a:t>
            </a:r>
            <a:r>
              <a:rPr lang="pl-PL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Szczecinie</a:t>
            </a:r>
            <a:endParaRPr lang="pl-PL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Instytucja Pośrednicząca:</a:t>
            </a:r>
          </a:p>
          <a:p>
            <a:pPr algn="ctr">
              <a:spcAft>
                <a:spcPts val="1800"/>
              </a:spcAft>
            </a:pPr>
            <a:r>
              <a:rPr lang="pl-PL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Ministerstwo </a:t>
            </a:r>
            <a:r>
              <a:rPr lang="pl-PL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Środowiska</a:t>
            </a:r>
          </a:p>
          <a:p>
            <a:pPr algn="ctr"/>
            <a:r>
              <a:rPr lang="pl-PL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Instytucja Zarządzająca:</a:t>
            </a:r>
          </a:p>
          <a:p>
            <a:pPr algn="ctr"/>
            <a:r>
              <a:rPr lang="pl-PL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Ministerstwo Infrastruktury i Rozwoju</a:t>
            </a:r>
            <a:endParaRPr lang="pl-PL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97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611560" y="188640"/>
            <a:ext cx="7848872" cy="639762"/>
            <a:chOff x="611560" y="188640"/>
            <a:chExt cx="7848872" cy="639762"/>
          </a:xfrm>
        </p:grpSpPr>
        <p:pic>
          <p:nvPicPr>
            <p:cNvPr id="3" name="Picture 3" descr="C:\Users\ANiDA\Desktop\pois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1560" y="188640"/>
              <a:ext cx="2239969" cy="63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4" descr="C:\Users\ANiDA\Desktop\ue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311233" y="275644"/>
              <a:ext cx="2149199" cy="552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Obraz 6" descr="100_09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38" y="980728"/>
            <a:ext cx="9144000" cy="587727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23528" y="2551837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FFFF00"/>
                </a:solidFill>
              </a:rPr>
              <a:t>Wartość kosztów kwalifikowalnych: </a:t>
            </a:r>
            <a:endParaRPr lang="pl-PL" sz="2800" dirty="0" smtClean="0">
              <a:solidFill>
                <a:srgbClr val="FFFF00"/>
              </a:solidFill>
            </a:endParaRPr>
          </a:p>
          <a:p>
            <a:pPr algn="ctr"/>
            <a:r>
              <a:rPr lang="pl-PL" sz="2800" dirty="0" smtClean="0">
                <a:solidFill>
                  <a:srgbClr val="FFFF00"/>
                </a:solidFill>
              </a:rPr>
              <a:t>92 </a:t>
            </a:r>
            <a:r>
              <a:rPr lang="pl-PL" sz="2800" dirty="0">
                <a:solidFill>
                  <a:srgbClr val="FFFF00"/>
                </a:solidFill>
              </a:rPr>
              <a:t>841 087,12 zł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FFFF00"/>
                </a:solidFill>
              </a:rPr>
              <a:t>Dofinansowanie z Funduszu Spójności: </a:t>
            </a:r>
            <a:endParaRPr lang="pl-PL" sz="2800" dirty="0" smtClean="0">
              <a:solidFill>
                <a:srgbClr val="FFFF00"/>
              </a:solidFill>
            </a:endParaRPr>
          </a:p>
          <a:p>
            <a:pPr algn="ctr"/>
            <a:r>
              <a:rPr lang="pl-PL" sz="2800" dirty="0" smtClean="0">
                <a:solidFill>
                  <a:srgbClr val="FFFF00"/>
                </a:solidFill>
              </a:rPr>
              <a:t>78 </a:t>
            </a:r>
            <a:r>
              <a:rPr lang="pl-PL" sz="2800" dirty="0">
                <a:solidFill>
                  <a:srgbClr val="FFFF00"/>
                </a:solidFill>
              </a:rPr>
              <a:t>914 924,05 zł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FFFF00"/>
                </a:solidFill>
              </a:rPr>
              <a:t>Współfinansowanie Budżetu Państwa: </a:t>
            </a:r>
            <a:endParaRPr lang="pl-PL" sz="2800" dirty="0" smtClean="0">
              <a:solidFill>
                <a:srgbClr val="FFFF00"/>
              </a:solidFill>
            </a:endParaRPr>
          </a:p>
          <a:p>
            <a:pPr algn="ctr"/>
            <a:r>
              <a:rPr lang="pl-PL" sz="2800" dirty="0" smtClean="0">
                <a:solidFill>
                  <a:srgbClr val="FFFF00"/>
                </a:solidFill>
              </a:rPr>
              <a:t>13 </a:t>
            </a:r>
            <a:r>
              <a:rPr lang="pl-PL" sz="2800" dirty="0">
                <a:solidFill>
                  <a:srgbClr val="FFFF00"/>
                </a:solidFill>
              </a:rPr>
              <a:t>926 </a:t>
            </a:r>
            <a:r>
              <a:rPr lang="pl-PL" sz="2800" dirty="0" smtClean="0">
                <a:solidFill>
                  <a:srgbClr val="FFFF00"/>
                </a:solidFill>
              </a:rPr>
              <a:t>163,07 zł</a:t>
            </a:r>
            <a:endParaRPr lang="pl-PL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9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611560" y="188640"/>
            <a:ext cx="7848872" cy="639762"/>
            <a:chOff x="611560" y="188640"/>
            <a:chExt cx="7848872" cy="639762"/>
          </a:xfrm>
        </p:grpSpPr>
        <p:pic>
          <p:nvPicPr>
            <p:cNvPr id="3" name="Picture 3" descr="C:\Users\ANiDA\Desktop\pois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1560" y="188640"/>
              <a:ext cx="2239969" cy="63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4" descr="C:\Users\ANiDA\Desktop\ue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311233" y="275644"/>
              <a:ext cx="2149199" cy="552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Obraz 6" descr="100_09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9" y="1181515"/>
            <a:ext cx="7848872" cy="547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ierścień 1"/>
          <p:cNvSpPr/>
          <p:nvPr/>
        </p:nvSpPr>
        <p:spPr>
          <a:xfrm>
            <a:off x="7555111" y="1945992"/>
            <a:ext cx="216024" cy="21602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Pierścień 8"/>
          <p:cNvSpPr/>
          <p:nvPr/>
        </p:nvSpPr>
        <p:spPr>
          <a:xfrm>
            <a:off x="5076056" y="4437112"/>
            <a:ext cx="216024" cy="21602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0" name="Pierścień 9"/>
          <p:cNvSpPr/>
          <p:nvPr/>
        </p:nvSpPr>
        <p:spPr>
          <a:xfrm>
            <a:off x="4463988" y="4697524"/>
            <a:ext cx="216024" cy="21602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" name="Pierścień 10"/>
          <p:cNvSpPr/>
          <p:nvPr/>
        </p:nvSpPr>
        <p:spPr>
          <a:xfrm>
            <a:off x="2635505" y="5157192"/>
            <a:ext cx="216024" cy="21602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2" name="Pierścień 11"/>
          <p:cNvSpPr/>
          <p:nvPr/>
        </p:nvSpPr>
        <p:spPr>
          <a:xfrm>
            <a:off x="1043608" y="5517232"/>
            <a:ext cx="216024" cy="21602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1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3"/>
          <p:cNvGrpSpPr/>
          <p:nvPr/>
        </p:nvGrpSpPr>
        <p:grpSpPr>
          <a:xfrm>
            <a:off x="611560" y="188640"/>
            <a:ext cx="7848872" cy="639762"/>
            <a:chOff x="611560" y="188640"/>
            <a:chExt cx="7848872" cy="639762"/>
          </a:xfrm>
        </p:grpSpPr>
        <p:pic>
          <p:nvPicPr>
            <p:cNvPr id="5" name="Picture 3" descr="C:\Users\ANiDA\Desktop\pois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1560" y="188640"/>
              <a:ext cx="2239969" cy="63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C:\Users\ANiDA\Desktop\ue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311233" y="275644"/>
              <a:ext cx="2149199" cy="552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Obraz 8" descr="100_09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80728"/>
            <a:ext cx="9144000" cy="616530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7" y="1682560"/>
            <a:ext cx="8912126" cy="476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491880" y="4365104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00B050"/>
                </a:solidFill>
              </a:rPr>
              <a:t>Zakres inwestycji w Jarosławcu: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00B050"/>
                </a:solidFill>
              </a:rPr>
              <a:t>7 sztuk ostróg typu „T”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00B050"/>
                </a:solidFill>
              </a:rPr>
              <a:t>5 sztuk falochronów brzegowych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00B050"/>
                </a:solidFill>
              </a:rPr>
              <a:t>Drenaż plaży oraz klifu wraz z koluwium</a:t>
            </a:r>
            <a:endParaRPr lang="pl-PL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611560" y="188640"/>
            <a:ext cx="7848872" cy="639762"/>
            <a:chOff x="611560" y="188640"/>
            <a:chExt cx="7848872" cy="639762"/>
          </a:xfrm>
        </p:grpSpPr>
        <p:pic>
          <p:nvPicPr>
            <p:cNvPr id="5" name="Picture 3" descr="C:\Users\ANiDA\Desktop\pois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1560" y="188640"/>
              <a:ext cx="2239969" cy="63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C:\Users\ANiDA\Desktop\ue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311233" y="275644"/>
              <a:ext cx="2149199" cy="552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Obraz 8" descr="100_09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47" y="1402079"/>
            <a:ext cx="8400106" cy="503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71947" y="2713683"/>
            <a:ext cx="4075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00B050"/>
                </a:solidFill>
              </a:rPr>
              <a:t>Zakres inwestycji w Unieściu: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rgbClr val="00B050"/>
                </a:solidFill>
              </a:rPr>
              <a:t>Dwie opaski brzegowe o dł. 250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rgbClr val="00B050"/>
                </a:solidFill>
              </a:rPr>
              <a:t>Budowa ażurowego falochronu osłonowego o dł. ok. 200 m</a:t>
            </a:r>
            <a:endParaRPr lang="pl-PL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611560" y="188640"/>
            <a:ext cx="7848872" cy="639762"/>
            <a:chOff x="611560" y="188640"/>
            <a:chExt cx="7848872" cy="639762"/>
          </a:xfrm>
        </p:grpSpPr>
        <p:pic>
          <p:nvPicPr>
            <p:cNvPr id="3" name="Picture 3" descr="C:\Users\ANiDA\Desktop\pois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1560" y="188640"/>
              <a:ext cx="2239969" cy="63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4" descr="C:\Users\ANiDA\Desktop\ue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311233" y="275644"/>
              <a:ext cx="2149199" cy="552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Obraz 5" descr="100_09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5670"/>
            <a:ext cx="8628430" cy="452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3491880" y="2381704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00B050"/>
                </a:solidFill>
              </a:rPr>
              <a:t>Zakres inwestycji w Chłopach: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rgbClr val="00B050"/>
                </a:solidFill>
              </a:rPr>
              <a:t>Budowa opaski brzegowej o dł. 320 m</a:t>
            </a:r>
            <a:endParaRPr lang="pl-PL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611560" y="188640"/>
            <a:ext cx="7848872" cy="639762"/>
            <a:chOff x="611560" y="188640"/>
            <a:chExt cx="7848872" cy="639762"/>
          </a:xfrm>
        </p:grpSpPr>
        <p:pic>
          <p:nvPicPr>
            <p:cNvPr id="3" name="Picture 3" descr="C:\Users\ANiDA\Desktop\pois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1560" y="188640"/>
              <a:ext cx="2239969" cy="63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4" descr="C:\Users\ANiDA\Desktop\ue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311233" y="275644"/>
              <a:ext cx="2149199" cy="552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Obraz 5" descr="100_09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7" y="1822875"/>
            <a:ext cx="8797826" cy="419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699792" y="2348880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00B050"/>
                </a:solidFill>
              </a:rPr>
              <a:t>Zakres inwestycji w Sianożętach: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rgbClr val="00B050"/>
                </a:solidFill>
              </a:rPr>
              <a:t>Budowa zespołu trzech ostróg brzegowych</a:t>
            </a:r>
            <a:endParaRPr lang="pl-PL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5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611560" y="188640"/>
            <a:ext cx="7848872" cy="639762"/>
            <a:chOff x="611560" y="188640"/>
            <a:chExt cx="7848872" cy="639762"/>
          </a:xfrm>
        </p:grpSpPr>
        <p:pic>
          <p:nvPicPr>
            <p:cNvPr id="5" name="Picture 3" descr="C:\Users\ANiDA\Desktop\pois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1560" y="188640"/>
              <a:ext cx="2239969" cy="63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C:\Users\ANiDA\Desktop\ue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311233" y="275644"/>
              <a:ext cx="2149199" cy="552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Obraz 9" descr="100_09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8" y="2204864"/>
            <a:ext cx="8906463" cy="324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347864" y="4289636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00B050"/>
                </a:solidFill>
              </a:rPr>
              <a:t>Zakres inwestycji w Dźwirzynie: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rgbClr val="00B050"/>
                </a:solidFill>
              </a:rPr>
              <a:t>Budowa 6 sztuk ostróg brzegowych typu „T”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rgbClr val="00B050"/>
                </a:solidFill>
              </a:rPr>
              <a:t>Budowa 5 sztuk ostróg brzegowych typu „I”</a:t>
            </a:r>
            <a:endParaRPr lang="pl-PL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356</Words>
  <Application>Microsoft Office PowerPoint</Application>
  <PresentationFormat>Pokaz na ekranie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Paulina</dc:creator>
  <cp:lastModifiedBy>A. Duszny</cp:lastModifiedBy>
  <cp:revision>32</cp:revision>
  <dcterms:created xsi:type="dcterms:W3CDTF">2011-09-13T09:31:52Z</dcterms:created>
  <dcterms:modified xsi:type="dcterms:W3CDTF">2014-09-25T10:57:43Z</dcterms:modified>
</cp:coreProperties>
</file>